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96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66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9872BF0-0FF0-4A18-83D4-900F385F2275}" type="datetimeFigureOut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BC1BC4-EE53-4F29-8154-D01CB54B5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/>
              <a:t>Подготовила педагог-психолог МАОУ «СОШ№ 65» Шевчук Светлана Вячеславовна</a:t>
            </a:r>
            <a:endParaRPr 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569336-D815-4124-98FD-CA7EBA52D30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E436E-EFE5-4AD7-BFA7-EB1C63827459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5AB9A-FE28-48D2-8E1C-9D0598068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092CF-7FE5-4328-A298-4D87F6699123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762C8-7A30-485D-8522-9E542CD467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1F341-EB6E-45E8-828B-91E62042915B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AF873-ECE6-4830-A060-C5CE3EC808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4B292-211D-4CF2-8E99-8888BB85E33B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9188-DB33-492A-9805-E928EC58A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A26C1-3614-44C7-A71A-27DDEB24239E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E8332-34AF-43AF-B572-149D190A5D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920D8-EC25-4DEE-8CCF-F7717AEE5453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C3976-24C1-4FAD-898E-4EF110E96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89E4-3555-4976-818F-178101059757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FA9BF-8BC5-47BE-9024-D21D532F2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F2C97-DC7B-4543-8DA7-5D4EF30CAD95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1DEF4-B2D2-4DE9-B55C-CBD8ADD4C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24B1-94B4-4F4B-9FE8-60DEB7D61489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5BD46-2453-4986-AAED-24DC7356E0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66032-9FA9-4C00-9E6C-F6E5299AD653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2DD6B-E428-4F41-BF57-75281C854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DE399-D53A-44C9-AD3D-0CE2A451A01D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5398F-3200-4373-B106-93C857A526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646EDD-11C1-4060-B608-DB541D307817}" type="datetime1">
              <a:rPr lang="ru-RU"/>
              <a:pPr>
                <a:defRPr/>
              </a:pPr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6FC3D9-ED8B-4494-BEA2-59D778765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6694488" cy="5545137"/>
          </a:xfrm>
        </p:spPr>
        <p:txBody>
          <a:bodyPr/>
          <a:lstStyle/>
          <a:p>
            <a:r>
              <a:rPr lang="ru-RU" sz="54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РЕКОМЕНДАЦИИ </a:t>
            </a:r>
            <a:br>
              <a:rPr lang="ru-RU" sz="54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54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ПСИХОЛОГОВ </a:t>
            </a:r>
            <a:br>
              <a:rPr lang="ru-RU" sz="54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9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</a:t>
            </a:r>
            <a:r>
              <a:rPr lang="ru-RU" sz="54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РОДИТЕЛЕЙ </a:t>
            </a:r>
            <a:br>
              <a:rPr lang="ru-RU" sz="54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8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</a:t>
            </a:r>
            <a:r>
              <a:rPr lang="ru-RU" sz="5400" b="1" i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ЛЕТО</a:t>
            </a:r>
          </a:p>
        </p:txBody>
      </p:sp>
      <p:pic>
        <p:nvPicPr>
          <p:cNvPr id="2052" name="Picture 3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951446">
            <a:off x="7842250" y="538163"/>
            <a:ext cx="72548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302608">
            <a:off x="8194675" y="-28575"/>
            <a:ext cx="12811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293031">
            <a:off x="7816850" y="733425"/>
            <a:ext cx="15795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2450"/>
            <a:ext cx="24193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261343">
            <a:off x="1412875" y="5283200"/>
            <a:ext cx="12811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82093" flipH="1">
            <a:off x="4067175" y="5273675"/>
            <a:ext cx="22161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i="1" smtClean="0">
                <a:solidFill>
                  <a:srgbClr val="FF6600"/>
                </a:solidFill>
              </a:rPr>
              <a:t>  </a:t>
            </a:r>
            <a:r>
              <a:rPr lang="ru-RU" b="1" i="1" smtClean="0">
                <a:solidFill>
                  <a:schemeClr val="folHlink"/>
                </a:solidFill>
              </a:rPr>
              <a:t>Ну вот и наступили долгожданные летние каникулы</a:t>
            </a:r>
            <a:r>
              <a:rPr lang="ru-RU" smtClean="0">
                <a:solidFill>
                  <a:schemeClr val="folHlink"/>
                </a:solidFill>
              </a:rPr>
              <a:t>.</a:t>
            </a:r>
            <a:r>
              <a:rPr lang="ru-RU" smtClean="0"/>
              <a:t> Их ждут и дети, и родители. Ребенку не нужно рано вставать, соблюдать школьную дисциплину, учить уроки, писать контрольные. Мамы и папы могут немного отдохнуть от проверки домашнего задания, школьных собраний, переживаний по поводу успеваемости.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2C795-84A8-42D1-8078-DF3B211C5FEB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3080" name="Picture 8" descr="921c862a7620042ea63c0ad65bf70a9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4508500"/>
            <a:ext cx="2232025" cy="2163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611188" y="765175"/>
            <a:ext cx="8075612" cy="936625"/>
          </a:xfrm>
        </p:spPr>
        <p:txBody>
          <a:bodyPr/>
          <a:lstStyle/>
          <a:p>
            <a:r>
              <a:rPr lang="ru-RU" sz="4000" b="1" i="1" smtClean="0">
                <a:solidFill>
                  <a:srgbClr val="FF6600"/>
                </a:solidFill>
              </a:rPr>
              <a:t> </a:t>
            </a:r>
            <a:r>
              <a:rPr lang="ru-RU" sz="4000" b="1" i="1" smtClean="0">
                <a:solidFill>
                  <a:schemeClr val="folHlink"/>
                </a:solidFill>
              </a:rPr>
              <a:t>Но как же провести лето?</a:t>
            </a:r>
            <a:br>
              <a:rPr lang="ru-RU" sz="4000" b="1" i="1" smtClean="0">
                <a:solidFill>
                  <a:schemeClr val="folHlink"/>
                </a:solidFill>
              </a:rPr>
            </a:br>
            <a:endParaRPr lang="ru-RU" sz="4000" b="1" i="1" smtClean="0">
              <a:solidFill>
                <a:schemeClr val="folHlink"/>
              </a:solidFill>
            </a:endParaRP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 </a:t>
            </a:r>
          </a:p>
          <a:p>
            <a:pPr algn="ctr">
              <a:buFont typeface="Arial" charset="0"/>
              <a:buNone/>
            </a:pPr>
            <a:r>
              <a:rPr lang="ru-RU" smtClean="0"/>
              <a:t>Как организовать три месяца отдыха, чтобы они не были заполнены бездельем и скукой? </a:t>
            </a:r>
          </a:p>
        </p:txBody>
      </p:sp>
      <p:pic>
        <p:nvPicPr>
          <p:cNvPr id="18437" name="Picture 5" descr="e50f3be44e91f158553c25e59a83d42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644900"/>
            <a:ext cx="2070100" cy="252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6048375"/>
          </a:xfrm>
        </p:spPr>
        <p:txBody>
          <a:bodyPr/>
          <a:lstStyle/>
          <a:p>
            <a:r>
              <a:rPr lang="ru-RU" b="1" i="1" smtClean="0">
                <a:solidFill>
                  <a:schemeClr val="folHlink"/>
                </a:solidFill>
              </a:rPr>
              <a:t>Можно предоставить ребёнку полную свободу</a:t>
            </a:r>
            <a:r>
              <a:rPr lang="ru-RU" smtClean="0">
                <a:solidFill>
                  <a:schemeClr val="folHlink"/>
                </a:solidFill>
              </a:rPr>
              <a:t>:</a:t>
            </a:r>
            <a:r>
              <a:rPr lang="ru-RU" smtClean="0"/>
              <a:t> спи до обеда, гуляй, смотри телевизор и, вообще, занимайся, чем хочешь. Но вряд ли такие каникулы принесут удовольствие ребенку и родителям. Закончатся каникулы, а вспомнить будет нечего. Ну а мамы и папы </a:t>
            </a:r>
            <a:r>
              <a:rPr lang="ru-RU" b="1" i="1" smtClean="0">
                <a:solidFill>
                  <a:schemeClr val="hlink"/>
                </a:solidFill>
              </a:rPr>
              <a:t>к началу учебного года</a:t>
            </a:r>
            <a:r>
              <a:rPr lang="ru-RU" smtClean="0">
                <a:solidFill>
                  <a:schemeClr val="hlink"/>
                </a:solidFill>
              </a:rPr>
              <a:t> </a:t>
            </a:r>
            <a:r>
              <a:rPr lang="ru-RU" b="1" i="1" smtClean="0">
                <a:solidFill>
                  <a:schemeClr val="hlink"/>
                </a:solidFill>
              </a:rPr>
              <a:t>получат нежелание</a:t>
            </a:r>
            <a:r>
              <a:rPr lang="ru-RU" smtClean="0"/>
              <a:t> учиться и </a:t>
            </a:r>
          </a:p>
          <a:p>
            <a:pPr>
              <a:buFont typeface="Arial" charset="0"/>
              <a:buNone/>
            </a:pPr>
            <a:r>
              <a:rPr lang="ru-RU" smtClean="0"/>
              <a:t>соблюдать дисциплину. </a:t>
            </a:r>
          </a:p>
        </p:txBody>
      </p:sp>
      <p:pic>
        <p:nvPicPr>
          <p:cNvPr id="19463" name="Picture 7" descr="p-054c750912db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4508500"/>
            <a:ext cx="3095625" cy="2033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r>
              <a:rPr lang="ru-RU" smtClean="0"/>
              <a:t>Поэтому и родителям, и детям, нужно </a:t>
            </a:r>
            <a:r>
              <a:rPr lang="ru-RU" b="1" i="1" smtClean="0">
                <a:solidFill>
                  <a:schemeClr val="folHlink"/>
                </a:solidFill>
              </a:rPr>
              <a:t>вместе подумать</a:t>
            </a:r>
            <a:r>
              <a:rPr lang="ru-RU" smtClean="0"/>
              <a:t> и определиться, как провести лето. В начале каникул составьте приблизительный </a:t>
            </a:r>
            <a:r>
              <a:rPr lang="ru-RU" b="1" i="1" smtClean="0">
                <a:solidFill>
                  <a:schemeClr val="hlink"/>
                </a:solidFill>
              </a:rPr>
              <a:t>план действий</a:t>
            </a:r>
            <a:r>
              <a:rPr lang="ru-RU" smtClean="0"/>
              <a:t> на все три летних месяца. Соберитесь все вместе за семейным советом, учитывайте пожелания всех сторон. </a:t>
            </a:r>
          </a:p>
        </p:txBody>
      </p:sp>
      <p:pic>
        <p:nvPicPr>
          <p:cNvPr id="20485" name="Picture 5" descr="aLkadgGmMLfGK5jGH918bfKi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933825"/>
            <a:ext cx="3313113" cy="2735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107950" y="404813"/>
            <a:ext cx="8569325" cy="6696075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1900" b="1" smtClean="0"/>
              <a:t>1.</a:t>
            </a:r>
            <a:r>
              <a:rPr lang="ru-RU" sz="1900" smtClean="0"/>
              <a:t> Желательно, чтобы на протяжении летних каникул ребенок имел возможность </a:t>
            </a:r>
            <a:r>
              <a:rPr lang="ru-RU" sz="1900" b="1" i="1" smtClean="0">
                <a:solidFill>
                  <a:schemeClr val="hlink"/>
                </a:solidFill>
              </a:rPr>
              <a:t>чередовать активные и пассивные виды отдыха</a:t>
            </a:r>
            <a:r>
              <a:rPr lang="ru-RU" sz="1900" smtClean="0"/>
              <a:t>, а также какое-то время быть занятым, </a:t>
            </a:r>
            <a:r>
              <a:rPr lang="ru-RU" sz="1900" b="1" i="1" smtClean="0">
                <a:solidFill>
                  <a:schemeClr val="hlink"/>
                </a:solidFill>
              </a:rPr>
              <a:t>помогать старшим</a:t>
            </a:r>
            <a:r>
              <a:rPr lang="ru-RU" sz="1900" smtClean="0"/>
              <a:t>. Это дисциплинирует и развивает заботу и понимание нужд других людей.</a:t>
            </a:r>
          </a:p>
          <a:p>
            <a:pPr marL="609600" indent="-609600">
              <a:lnSpc>
                <a:spcPct val="80000"/>
              </a:lnSpc>
            </a:pPr>
            <a:r>
              <a:rPr lang="ru-RU" sz="1900" b="1" smtClean="0"/>
              <a:t>2.</a:t>
            </a:r>
            <a:r>
              <a:rPr lang="ru-RU" sz="1900" smtClean="0"/>
              <a:t> Старайтесь </a:t>
            </a:r>
            <a:r>
              <a:rPr lang="ru-RU" sz="1900" b="1" i="1" smtClean="0">
                <a:solidFill>
                  <a:schemeClr val="hlink"/>
                </a:solidFill>
              </a:rPr>
              <a:t>выделить время для совместного отдыха</a:t>
            </a:r>
            <a:r>
              <a:rPr lang="ru-RU" sz="1900" smtClean="0"/>
              <a:t> с ребенком. Это могут быть совместные пикники, поездка на море, поход в лес или на рыбалку. Главное, чтобы ребенок имел возможность </a:t>
            </a:r>
            <a:r>
              <a:rPr lang="ru-RU" sz="1900" b="1" i="1" smtClean="0">
                <a:solidFill>
                  <a:schemeClr val="hlink"/>
                </a:solidFill>
              </a:rPr>
              <a:t>общаться с родителями</a:t>
            </a:r>
            <a:r>
              <a:rPr lang="ru-RU" sz="1900" smtClean="0"/>
              <a:t>, для него это очень важно.</a:t>
            </a:r>
          </a:p>
          <a:p>
            <a:pPr marL="609600" indent="-609600">
              <a:lnSpc>
                <a:spcPct val="80000"/>
              </a:lnSpc>
            </a:pPr>
            <a:r>
              <a:rPr lang="ru-RU" sz="1900" b="1" i="1" smtClean="0"/>
              <a:t>3.</a:t>
            </a:r>
            <a:r>
              <a:rPr lang="ru-RU" sz="1900" b="1" i="1" smtClean="0">
                <a:solidFill>
                  <a:schemeClr val="hlink"/>
                </a:solidFill>
              </a:rPr>
              <a:t> Не забывайте о спорте</a:t>
            </a:r>
            <a:r>
              <a:rPr lang="ru-RU" sz="1900" smtClean="0"/>
              <a:t>. Езда на велосипеде, игра в мяч, посещение тренажерного зала помогут укрепить физическую форму и хорошо провести время. Можно заниматься физическими упражнениями вместе с ребенком, ему будет веселее, а вы сможете поправить здоровье и самочувствие.</a:t>
            </a:r>
          </a:p>
          <a:p>
            <a:pPr marL="609600" indent="-609600">
              <a:lnSpc>
                <a:spcPct val="80000"/>
              </a:lnSpc>
            </a:pPr>
            <a:r>
              <a:rPr lang="ru-RU" sz="1900" b="1" smtClean="0"/>
              <a:t>4.</a:t>
            </a:r>
            <a:r>
              <a:rPr lang="ru-RU" sz="1900" smtClean="0"/>
              <a:t> Поездка к бабушке</a:t>
            </a:r>
            <a:r>
              <a:rPr lang="ru-RU" sz="1900" b="1" i="1" smtClean="0"/>
              <a:t> </a:t>
            </a:r>
            <a:r>
              <a:rPr lang="ru-RU" sz="1900" b="1" i="1" smtClean="0">
                <a:solidFill>
                  <a:schemeClr val="hlink"/>
                </a:solidFill>
              </a:rPr>
              <a:t>в деревню</a:t>
            </a:r>
            <a:r>
              <a:rPr lang="ru-RU" sz="1900" smtClean="0"/>
              <a:t> – прекрасный вариант. Только не оставляйте там чадо на все каникулы: ему тоже нужна перемена обстановки и общение с постоянными друзьями.</a:t>
            </a:r>
          </a:p>
          <a:p>
            <a:pPr marL="609600" indent="-609600">
              <a:lnSpc>
                <a:spcPct val="80000"/>
              </a:lnSpc>
            </a:pPr>
            <a:r>
              <a:rPr lang="ru-RU" sz="1900" b="1" smtClean="0"/>
              <a:t>5.</a:t>
            </a:r>
            <a:r>
              <a:rPr lang="ru-RU" sz="1900" smtClean="0"/>
              <a:t> Если вы можете позволить себе купить ребенку путевку в</a:t>
            </a:r>
            <a:r>
              <a:rPr lang="ru-RU" sz="1900" i="1" smtClean="0"/>
              <a:t> </a:t>
            </a:r>
            <a:r>
              <a:rPr lang="ru-RU" sz="1900" b="1" i="1" smtClean="0">
                <a:solidFill>
                  <a:schemeClr val="hlink"/>
                </a:solidFill>
              </a:rPr>
              <a:t>летний лагерь</a:t>
            </a:r>
            <a:r>
              <a:rPr lang="ru-RU" sz="1900" smtClean="0"/>
              <a:t>, то хороший отдых и море приятных впечатлений вашему чаду обеспечены. Там и свежий воздух, и активные игры, и новые друзья, и хороший уход.</a:t>
            </a:r>
          </a:p>
          <a:p>
            <a:pPr marL="609600" indent="-609600">
              <a:lnSpc>
                <a:spcPct val="80000"/>
              </a:lnSpc>
            </a:pPr>
            <a:r>
              <a:rPr lang="ru-RU" sz="1900" b="1" smtClean="0"/>
              <a:t>6.</a:t>
            </a:r>
            <a:r>
              <a:rPr lang="ru-RU" sz="1900" smtClean="0"/>
              <a:t> Покупайте ребенку </a:t>
            </a:r>
            <a:r>
              <a:rPr lang="ru-RU" sz="1900" b="1" i="1" smtClean="0">
                <a:solidFill>
                  <a:schemeClr val="hlink"/>
                </a:solidFill>
              </a:rPr>
              <a:t>хорошие книги</a:t>
            </a:r>
            <a:r>
              <a:rPr lang="ru-RU" sz="1900" smtClean="0"/>
              <a:t>. Каникулы каникулами, но развиваться умственно все же не помешает, иначе будет очень сложно адаптироваться к школьным нагрузкам. Пусть полчаса или час в день ребенок выделит на чтение интересной истории или просмотр познавательной передачи.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57200" y="836613"/>
            <a:ext cx="8435975" cy="59055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dirty="0" smtClean="0"/>
              <a:t> 	                                    Во время учебного года                         	                              действуют определенные 	                              правила, а в период летнего отдыха их нет. Поэтому </a:t>
            </a:r>
            <a:r>
              <a:rPr lang="ru-RU" b="1" i="1" dirty="0" smtClean="0">
                <a:solidFill>
                  <a:schemeClr val="folHlink"/>
                </a:solidFill>
              </a:rPr>
              <a:t>детям так сложно самим решить, как провести летние каникулы с пользой</a:t>
            </a:r>
            <a:r>
              <a:rPr lang="ru-RU" dirty="0" smtClean="0"/>
              <a:t>. Аккуратно направляйте ребенка, подсказывайте правильные решения, интересные идеи, </a:t>
            </a:r>
            <a:r>
              <a:rPr lang="ru-RU" b="1" i="1" dirty="0" smtClean="0">
                <a:solidFill>
                  <a:schemeClr val="hlink"/>
                </a:solidFill>
              </a:rPr>
              <a:t>проводите время вместе</a:t>
            </a:r>
            <a:r>
              <a:rPr lang="ru-RU" dirty="0" smtClean="0"/>
              <a:t>. Тогда летние каникулы надолго запомнятся и порадуют вашего ребёнка. Конечно, как провести лето, решать только вашей семье, но постарайтесь сделать отдых приятным </a:t>
            </a:r>
            <a:r>
              <a:rPr lang="ru-RU" smtClean="0"/>
              <a:t>и полезным.  </a:t>
            </a:r>
            <a:endParaRPr lang="ru-RU" dirty="0" smtClean="0"/>
          </a:p>
        </p:txBody>
      </p:sp>
      <p:pic>
        <p:nvPicPr>
          <p:cNvPr id="22534" name="Picture 6" descr="imag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60350"/>
            <a:ext cx="3168650" cy="1863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ru-RU" b="1" i="1" smtClean="0">
              <a:solidFill>
                <a:schemeClr val="folHlink"/>
              </a:solidFill>
            </a:endParaRPr>
          </a:p>
          <a:p>
            <a:pPr algn="ctr">
              <a:buFont typeface="Arial" charset="0"/>
              <a:buNone/>
            </a:pPr>
            <a:endParaRPr lang="ru-RU" b="1" i="1" smtClean="0">
              <a:solidFill>
                <a:schemeClr val="folHlink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4800" b="1" i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Хороших летних каникул!</a:t>
            </a:r>
            <a:r>
              <a:rPr lang="ru-RU" sz="4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23556" name="Picture 4" descr="0_85baa_4aa7b469_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041997">
            <a:off x="5219700" y="981075"/>
            <a:ext cx="2663825" cy="1065213"/>
          </a:xfrm>
          <a:prstGeom prst="rect">
            <a:avLst/>
          </a:prstGeom>
          <a:noFill/>
        </p:spPr>
      </p:pic>
      <p:pic>
        <p:nvPicPr>
          <p:cNvPr id="23557" name="Picture 5" descr="0_85bab_547f0a00_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12861">
            <a:off x="979488" y="1222375"/>
            <a:ext cx="792162" cy="647700"/>
          </a:xfrm>
          <a:prstGeom prst="rect">
            <a:avLst/>
          </a:prstGeom>
          <a:noFill/>
        </p:spPr>
      </p:pic>
      <p:pic>
        <p:nvPicPr>
          <p:cNvPr id="23558" name="Picture 6" descr="reptilii-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292600"/>
            <a:ext cx="2665413" cy="2395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1.</Template>
  <TotalTime>259</TotalTime>
  <Words>145</Words>
  <Application>Microsoft Office PowerPoint</Application>
  <PresentationFormat>Экран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нач.школа 1.</vt:lpstr>
      <vt:lpstr>РЕКОМЕНДАЦИИ  ПСИХОЛОГОВ                                                        ДЛЯ РОДИТЕЛЕЙ                      НА ЛЕТО</vt:lpstr>
      <vt:lpstr>Слайд 2</vt:lpstr>
      <vt:lpstr> Но как же провести лето? </vt:lpstr>
      <vt:lpstr>Слайд 4</vt:lpstr>
      <vt:lpstr>Слайд 5</vt:lpstr>
      <vt:lpstr>Слайд 6</vt:lpstr>
      <vt:lpstr>Слайд 7</vt:lpstr>
      <vt:lpstr>Слайд 8</vt:lpstr>
    </vt:vector>
  </TitlesOfParts>
  <Company>Школа №987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dc:description>http://aida.ucoz.ru</dc:description>
  <cp:lastModifiedBy>User1</cp:lastModifiedBy>
  <cp:revision>11</cp:revision>
  <dcterms:created xsi:type="dcterms:W3CDTF">2016-04-18T11:51:09Z</dcterms:created>
  <dcterms:modified xsi:type="dcterms:W3CDTF">2023-10-10T06:17:48Z</dcterms:modified>
</cp:coreProperties>
</file>