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4" r:id="rId4"/>
    <p:sldId id="275" r:id="rId5"/>
    <p:sldId id="277" r:id="rId6"/>
    <p:sldId id="276" r:id="rId7"/>
    <p:sldId id="258" r:id="rId8"/>
    <p:sldId id="285" r:id="rId9"/>
    <p:sldId id="287" r:id="rId10"/>
    <p:sldId id="260" r:id="rId11"/>
    <p:sldId id="267" r:id="rId12"/>
    <p:sldId id="261" r:id="rId13"/>
    <p:sldId id="259" r:id="rId14"/>
    <p:sldId id="262" r:id="rId15"/>
    <p:sldId id="268" r:id="rId16"/>
    <p:sldId id="269" r:id="rId17"/>
    <p:sldId id="270" r:id="rId18"/>
    <p:sldId id="271" r:id="rId19"/>
    <p:sldId id="272" r:id="rId20"/>
    <p:sldId id="263" r:id="rId21"/>
    <p:sldId id="264" r:id="rId22"/>
    <p:sldId id="266" r:id="rId23"/>
    <p:sldId id="265" r:id="rId24"/>
    <p:sldId id="278" r:id="rId25"/>
    <p:sldId id="279" r:id="rId26"/>
    <p:sldId id="280" r:id="rId27"/>
    <p:sldId id="281" r:id="rId28"/>
    <p:sldId id="282" r:id="rId29"/>
    <p:sldId id="286" r:id="rId30"/>
    <p:sldId id="284" r:id="rId31"/>
    <p:sldId id="283" r:id="rId3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3300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3300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3300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3300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3300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3300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3300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3300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3300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800000"/>
    <a:srgbClr val="990033"/>
    <a:srgbClr val="FFCCFF"/>
    <a:srgbClr val="FF3300"/>
    <a:srgbClr val="0000CC"/>
    <a:srgbClr val="000099"/>
    <a:srgbClr val="FF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75204" autoAdjust="0"/>
  </p:normalViewPr>
  <p:slideViewPr>
    <p:cSldViewPr>
      <p:cViewPr varScale="1">
        <p:scale>
          <a:sx n="100" d="100"/>
          <a:sy n="100" d="100"/>
        </p:scale>
        <p:origin x="-2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27D2BF-8EFD-44FB-A508-37470DD8A74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1A18E9-050A-4605-93D1-0E3CE3E7570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BD5E8E-FB61-44BF-825D-27B353A8FC1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Заголовок и объект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A55974A3-904D-405E-A320-6FD7AE32451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30FD0678-89AA-4D22-BEB2-A9275F3D50A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8A06055F-FD59-40BE-BAF5-CFD46FE48BA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Заголовок и два объекта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35C09757-92C2-4E4B-B3CC-14FF4FCE2A4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BE843CB9-67C1-4640-9BD1-CD71B14DF8B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EA8E9594-377A-4988-BFBE-4220946E917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6C9D1485-27ED-4C8E-9597-8472737F897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4D30A7-1357-4ACF-933A-A513CE6EBED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E9ECB5-8847-41E7-BB07-DB22E62640B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F4E897-8F26-41B0-8B64-850083B5AD4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B15723-A5E0-4DEA-8C25-B8C8CA9FF30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767DEE-98EC-49E8-B99E-2B625B705B1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58B233-BC11-4DB5-8091-3230F33B77E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1343ED-2827-4344-B941-6C17905949D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27C08C-312B-4C6E-A4D5-834911A8C66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tx1"/>
                </a:solidFill>
              </a:defRPr>
            </a:lvl1pPr>
          </a:lstStyle>
          <a:p>
            <a:fld id="{C0B20E0E-BBD8-4914-96F0-DD94F7787905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http://www.tns-counter.ru/V13a****yandex_ru/ru/CP1251/tmsec=yandex_serp/0" TargetMode="Externa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2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/index.php?title=%D0%92%D0%B5%D1%80%D1%85%D0%BE%D0%B2%D0%B0%D1%8F_%D0%B5%D0%B7%D0%B4%D0%B0&amp;action=edit&amp;redlink=1" TargetMode="External"/><Relationship Id="rId3" Type="http://schemas.openxmlformats.org/officeDocument/2006/relationships/hyperlink" Target="http://ru.wikipedia.org/wiki/1836" TargetMode="External"/><Relationship Id="rId7" Type="http://schemas.openxmlformats.org/officeDocument/2006/relationships/hyperlink" Target="http://ru.wikipedia.org/wiki/%D0%A4%D0%B5%D1%85%D1%82%D0%BE%D0%B2%D0%B0%D0%BD%D0%B8%D0%B5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wikipedia.org/wiki/%D0%9C%D0%B0%D1%82%D0%B5%D0%BC%D0%B0%D1%82%D0%B8%D0%BA%D0%B0" TargetMode="External"/><Relationship Id="rId5" Type="http://schemas.openxmlformats.org/officeDocument/2006/relationships/hyperlink" Target="http://ru.wikipedia.org/wiki/%D0%A4%D0%B8%D0%B7%D0%B8%D1%87%D0%B5%D1%81%D0%BA%D0%B0%D1%8F_%D0%B3%D0%B5%D0%BE%D0%B3%D1%80%D0%B0%D1%84%D0%B8%D1%8F" TargetMode="External"/><Relationship Id="rId4" Type="http://schemas.openxmlformats.org/officeDocument/2006/relationships/hyperlink" Target="http://ru.wikipedia.org/wiki/%D0%A0%D0%B8%D1%82%D0%BE%D1%80%D0%B8%D0%BA%D0%B0" TargetMode="External"/><Relationship Id="rId9" Type="http://schemas.openxmlformats.org/officeDocument/2006/relationships/hyperlink" Target="http://ru.wikipedia.org/wiki/%D0%9F%D0%BB%D0%B0%D0%B2%D0%B0%D0%BD%D0%B8%D0%B5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show_im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Багетная рамка 4"/>
          <p:cNvSpPr/>
          <p:nvPr/>
        </p:nvSpPr>
        <p:spPr bwMode="auto">
          <a:xfrm>
            <a:off x="1643042" y="3571876"/>
            <a:ext cx="5214974" cy="1785950"/>
          </a:xfrm>
          <a:prstGeom prst="bevel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4000" b="1" dirty="0" smtClean="0"/>
              <a:t>Лицейские годы Пушкина</a:t>
            </a:r>
            <a:endParaRPr lang="ru-RU" sz="4000" b="1" dirty="0"/>
          </a:p>
        </p:txBody>
      </p:sp>
      <p:sp>
        <p:nvSpPr>
          <p:cNvPr id="6" name="Багетная рамка 5"/>
          <p:cNvSpPr/>
          <p:nvPr/>
        </p:nvSpPr>
        <p:spPr bwMode="auto">
          <a:xfrm>
            <a:off x="3500430" y="6429396"/>
            <a:ext cx="1428760" cy="428604"/>
          </a:xfrm>
          <a:prstGeom prst="bevel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FF3300"/>
                </a:solidFill>
                <a:effectLst/>
                <a:latin typeface="Arial" charset="0"/>
              </a:rPr>
              <a:t>Prezentacii.com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FF3300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4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8229600" cy="1143000"/>
          </a:xfrm>
        </p:spPr>
        <p:txBody>
          <a:bodyPr/>
          <a:lstStyle/>
          <a:p>
            <a:r>
              <a:rPr lang="ru-RU" b="1" i="1">
                <a:solidFill>
                  <a:srgbClr val="800000"/>
                </a:solidFill>
              </a:rPr>
              <a:t>Директор Лицея</a:t>
            </a:r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ru-RU" sz="2400">
                <a:solidFill>
                  <a:srgbClr val="800000"/>
                </a:solidFill>
              </a:rPr>
              <a:t>На должность директора Лицея, который по уставу "сверх примерной жизни, должен иметь обширные познания в науках и языках, в Лицее преподаваемых" был назначен чиновник архива коллегии Иностранных дел </a:t>
            </a:r>
            <a:r>
              <a:rPr lang="ru-RU" sz="2400" b="1">
                <a:solidFill>
                  <a:srgbClr val="800000"/>
                </a:solidFill>
              </a:rPr>
              <a:t>Василий Федорович Малиновский</a:t>
            </a:r>
            <a:r>
              <a:rPr lang="ru-RU" sz="2400">
                <a:solidFill>
                  <a:srgbClr val="800000"/>
                </a:solidFill>
              </a:rPr>
              <a:t>.</a:t>
            </a:r>
          </a:p>
        </p:txBody>
      </p:sp>
      <p:pic>
        <p:nvPicPr>
          <p:cNvPr id="10247" name="Picture 7" descr="Малиновский"/>
          <p:cNvPicPr>
            <a:picLocks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39750" y="1484313"/>
            <a:ext cx="3606800" cy="4268787"/>
          </a:xfrm>
          <a:noFill/>
          <a:ln w="57150" cmpd="thickThin">
            <a:solidFill>
              <a:srgbClr val="333399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50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643438" y="981075"/>
            <a:ext cx="4038600" cy="445452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800">
                <a:solidFill>
                  <a:srgbClr val="800000"/>
                </a:solidFill>
              </a:rPr>
              <a:t>«Вы помните: когда возник Лицей, </a:t>
            </a:r>
            <a:br>
              <a:rPr lang="ru-RU" sz="2800">
                <a:solidFill>
                  <a:srgbClr val="800000"/>
                </a:solidFill>
              </a:rPr>
            </a:br>
            <a:r>
              <a:rPr lang="ru-RU" sz="2800">
                <a:solidFill>
                  <a:srgbClr val="800000"/>
                </a:solidFill>
              </a:rPr>
              <a:t>Как царь для нас открыл чертог царицын, </a:t>
            </a:r>
            <a:br>
              <a:rPr lang="ru-RU" sz="2800">
                <a:solidFill>
                  <a:srgbClr val="800000"/>
                </a:solidFill>
              </a:rPr>
            </a:br>
            <a:r>
              <a:rPr lang="ru-RU" sz="2800">
                <a:solidFill>
                  <a:srgbClr val="800000"/>
                </a:solidFill>
              </a:rPr>
              <a:t>И мы пришли. И встретил нас Куницын </a:t>
            </a:r>
            <a:br>
              <a:rPr lang="ru-RU" sz="2800">
                <a:solidFill>
                  <a:srgbClr val="800000"/>
                </a:solidFill>
              </a:rPr>
            </a:br>
            <a:r>
              <a:rPr lang="ru-RU" sz="2800">
                <a:solidFill>
                  <a:srgbClr val="800000"/>
                </a:solidFill>
              </a:rPr>
              <a:t>Приветствием меж царственных гостей»</a:t>
            </a:r>
          </a:p>
        </p:txBody>
      </p:sp>
      <p:pic>
        <p:nvPicPr>
          <p:cNvPr id="31751" name="Picture 7" descr="photo25"/>
          <p:cNvPicPr>
            <a:picLocks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39750" y="981075"/>
            <a:ext cx="3840163" cy="4389438"/>
          </a:xfrm>
          <a:noFill/>
          <a:ln w="57150" cmpd="thickThin">
            <a:solidFill>
              <a:schemeClr val="bg2"/>
            </a:solidFill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>
                <a:solidFill>
                  <a:srgbClr val="800000"/>
                </a:solidFill>
              </a:rPr>
              <a:t>Лицейские профессора</a:t>
            </a:r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body" sz="half" idx="3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ru-RU" sz="2000">
                <a:solidFill>
                  <a:srgbClr val="800000"/>
                </a:solidFill>
              </a:rPr>
              <a:t>Лицей - особое учебное заведение, ему покровительствует сам император. Нравственные качества преподавателей, их знание предмета, умение довести полезные сведения до воспитанников, наличие печатных трудов - все это принималось во внимание. Директор сумел сделать правильный выбор, пригласив не только опытных педагогов - Давида де Будри, Н.Ф. Кошанского, но и молодых - Я.И. Карцова, А.П. Куницына, И.К. Кайданова, для которых Лицей становится делом всей жизни</a:t>
            </a:r>
            <a:r>
              <a:rPr lang="ru-RU" sz="2000"/>
              <a:t>.</a:t>
            </a:r>
          </a:p>
        </p:txBody>
      </p:sp>
      <p:pic>
        <p:nvPicPr>
          <p:cNvPr id="12296" name="Picture 8" descr="Кошанский Н"/>
          <p:cNvPicPr>
            <a:picLocks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619250" y="1412875"/>
            <a:ext cx="1892300" cy="2308225"/>
          </a:xfrm>
          <a:noFill/>
          <a:ln/>
        </p:spPr>
      </p:pic>
      <p:pic>
        <p:nvPicPr>
          <p:cNvPr id="12297" name="Picture 9" descr="Карцов, профессор математики и физики"/>
          <p:cNvPicPr>
            <a:picLocks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435600" y="1341438"/>
            <a:ext cx="1806575" cy="2424112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8" name="Rectangle 6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ru-RU" sz="2400">
                <a:solidFill>
                  <a:srgbClr val="800000"/>
                </a:solidFill>
              </a:rPr>
              <a:t>В  Лицее в отличие  от  других учебных  заведений не было  телесных  наказаний  и среди лицеистов  поощрялся  дух  чести  и товарищества, наконец, то,  что это  был первый  выпуск -  предмет  любви  и внимания,  - все  это  создавало  особую атмосферу.</a:t>
            </a:r>
          </a:p>
          <a:p>
            <a:pPr>
              <a:lnSpc>
                <a:spcPct val="80000"/>
              </a:lnSpc>
            </a:pPr>
            <a:endParaRPr lang="ru-RU" sz="2400">
              <a:solidFill>
                <a:srgbClr val="800000"/>
              </a:solidFill>
            </a:endParaRPr>
          </a:p>
        </p:txBody>
      </p:sp>
      <p:pic>
        <p:nvPicPr>
          <p:cNvPr id="8206" name="Picture 14" descr="0353beafa34d"/>
          <p:cNvPicPr>
            <a:picLocks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651500" y="1196975"/>
            <a:ext cx="2114550" cy="4286250"/>
          </a:xfrm>
          <a:noFill/>
          <a:ln w="57150" cmpd="thinThick">
            <a:solidFill>
              <a:srgbClr val="80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>
                <a:solidFill>
                  <a:srgbClr val="0000CC"/>
                </a:solidFill>
              </a:rPr>
              <a:t>Список первого набора лицеистов</a:t>
            </a:r>
          </a:p>
        </p:txBody>
      </p:sp>
      <p:graphicFrame>
        <p:nvGraphicFramePr>
          <p:cNvPr id="23242" name="Group 2762"/>
          <p:cNvGraphicFramePr>
            <a:graphicFrameLocks noGrp="1"/>
          </p:cNvGraphicFramePr>
          <p:nvPr>
            <p:ph type="tbl" idx="1"/>
          </p:nvPr>
        </p:nvGraphicFramePr>
        <p:xfrm>
          <a:off x="684213" y="1484313"/>
          <a:ext cx="8229600" cy="4722812"/>
        </p:xfrm>
        <a:graphic>
          <a:graphicData uri="http://schemas.openxmlformats.org/drawingml/2006/table">
            <a:tbl>
              <a:tblPr/>
              <a:tblGrid>
                <a:gridCol w="1727200"/>
                <a:gridCol w="1584325"/>
                <a:gridCol w="2736850"/>
                <a:gridCol w="2181225"/>
              </a:tblGrid>
              <a:tr h="936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Arial" charset="0"/>
                        </a:rPr>
                        <a:t>Спальня</a:t>
                      </a: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Arial" charset="0"/>
                        </a:rPr>
                        <a:t>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Arial" charset="0"/>
                        </a:rPr>
                        <a:t>Годы жизни </a:t>
                      </a: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  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Arial" charset="0"/>
                        </a:rPr>
                        <a:t>Воспитанник </a:t>
                      </a: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Arial" charset="0"/>
                        </a:rPr>
                        <a:t>Прозвище</a:t>
                      </a: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№  6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1798 1852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Павел Юдин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0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№  7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1796 - 1873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Иван Малиновский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Казак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0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№  8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1800 - 1876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Модест Корф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Модинька, Дьячок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0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№  9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1800 - 1817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Николай Ржевский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Кис, Дитя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98" name="Group 58"/>
          <p:cNvGraphicFramePr>
            <a:graphicFrameLocks noGrp="1"/>
          </p:cNvGraphicFramePr>
          <p:nvPr>
            <p:ph type="tbl" idx="1"/>
          </p:nvPr>
        </p:nvGraphicFramePr>
        <p:xfrm>
          <a:off x="468313" y="476250"/>
          <a:ext cx="8229600" cy="5662613"/>
        </p:xfrm>
        <a:graphic>
          <a:graphicData uri="http://schemas.openxmlformats.org/drawingml/2006/table">
            <a:tbl>
              <a:tblPr/>
              <a:tblGrid>
                <a:gridCol w="1079500"/>
                <a:gridCol w="1439862"/>
                <a:gridCol w="3097213"/>
                <a:gridCol w="2613025"/>
              </a:tblGrid>
              <a:tr h="9286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№ 10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1798 - 1851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Федор Стевен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Швед, Фрицка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27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№ 11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1798 - 1841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Владимир Вольховский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Суворочка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20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№ 12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1799 - 1872 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Федор Матюшкин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Федернелка, Плыть хочется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20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№ 13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1798 - 1859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Иван Пущин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Большой Жанно, Иван Великий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38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charset="0"/>
                        </a:rPr>
                        <a:t>№ 14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charset="0"/>
                        </a:rPr>
                        <a:t>1799-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charset="0"/>
                        </a:rPr>
                        <a:t>1837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charset="0"/>
                        </a:rPr>
                        <a:t>Александр Пушкин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charset="0"/>
                        </a:rPr>
                        <a:t>Француз, Егоза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955" name="Group 67"/>
          <p:cNvGraphicFramePr>
            <a:graphicFrameLocks noGrp="1"/>
          </p:cNvGraphicFramePr>
          <p:nvPr>
            <p:ph type="tbl" idx="1"/>
          </p:nvPr>
        </p:nvGraphicFramePr>
        <p:xfrm>
          <a:off x="468313" y="404813"/>
          <a:ext cx="8229600" cy="5832475"/>
        </p:xfrm>
        <a:graphic>
          <a:graphicData uri="http://schemas.openxmlformats.org/drawingml/2006/table">
            <a:tbl>
              <a:tblPr/>
              <a:tblGrid>
                <a:gridCol w="1366837"/>
                <a:gridCol w="1584325"/>
                <a:gridCol w="2736850"/>
                <a:gridCol w="2541588"/>
              </a:tblGrid>
              <a:tr h="1120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№ 15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1799 - 1830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Петр Саврасов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Рыжик, Рыжак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20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№ 16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1798 - 1847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Павел Гревениц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Бегребниц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223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№ 17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1798 - 1837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Алексей Илличевский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Олосенька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00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№ 18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1799 - 1856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Дмитрий Маслов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Наш Карамзин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68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№ 19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1801 - 1856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Александр Корнилов 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Мосье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028" name="Group 68"/>
          <p:cNvGraphicFramePr>
            <a:graphicFrameLocks noGrp="1"/>
          </p:cNvGraphicFramePr>
          <p:nvPr>
            <p:ph type="tbl" idx="1"/>
          </p:nvPr>
        </p:nvGraphicFramePr>
        <p:xfrm>
          <a:off x="457200" y="188913"/>
          <a:ext cx="8229600" cy="6611937"/>
        </p:xfrm>
        <a:graphic>
          <a:graphicData uri="http://schemas.openxmlformats.org/drawingml/2006/table">
            <a:tbl>
              <a:tblPr/>
              <a:tblGrid>
                <a:gridCol w="1306513"/>
                <a:gridCol w="1655762"/>
                <a:gridCol w="2305050"/>
                <a:gridCol w="2962275"/>
              </a:tblGrid>
              <a:tr h="936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№ 29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1801 - 1870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Константин Данзас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Осада Данцига, Кабуд, Медведь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13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№ 30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1798 - 1883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Александр Горчаков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Франт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9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№ 31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1799 - 1822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Сильверий Броглио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Маркиз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13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№ 32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1799 - 1843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Александр Тырков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Кирпичный брус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9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№ 33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1798 - 1831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Александр Дельвиг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Тося, Султан, Мусульман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9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№ 34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1801 - 1850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Аркадий Мартынов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13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№ 35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1798 - 1880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Сергей Комовский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Лиса, Смола, Фиксал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078" name="Group 70"/>
          <p:cNvGraphicFramePr>
            <a:graphicFrameLocks noGrp="1"/>
          </p:cNvGraphicFramePr>
          <p:nvPr>
            <p:ph type="tbl" idx="1"/>
          </p:nvPr>
        </p:nvGraphicFramePr>
        <p:xfrm>
          <a:off x="539750" y="333375"/>
          <a:ext cx="8229600" cy="6262688"/>
        </p:xfrm>
        <a:graphic>
          <a:graphicData uri="http://schemas.openxmlformats.org/drawingml/2006/table">
            <a:tbl>
              <a:tblPr/>
              <a:tblGrid>
                <a:gridCol w="1152525"/>
                <a:gridCol w="1366838"/>
                <a:gridCol w="2592387"/>
                <a:gridCol w="3117850"/>
              </a:tblGrid>
              <a:tr h="754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№ 36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1797 - 1830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Константин Костенский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Старик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4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№ 37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1798 - 1831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Семён Есаков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22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№ 38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1797 - 1846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Вильгельм Кюхельбекер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Кюхля, Бекеркюхель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52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№ 39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1798 - 1868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Михаил Яковлев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Паяс200номеров Комедиант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38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№ 40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1800 - 1833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Константин Гурьев*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990000"/>
                          </a:solidFill>
                          <a:effectLst/>
                          <a:latin typeface="Arial" charset="0"/>
                        </a:rPr>
                        <a:t>Исключен из лицея в 1813 году за дурное поведение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095" name="Group 39"/>
          <p:cNvGraphicFramePr>
            <a:graphicFrameLocks noGrp="1"/>
          </p:cNvGraphicFramePr>
          <p:nvPr>
            <p:ph sz="half" idx="1"/>
          </p:nvPr>
        </p:nvGraphicFramePr>
        <p:xfrm>
          <a:off x="395288" y="333375"/>
          <a:ext cx="8229600" cy="2157413"/>
        </p:xfrm>
        <a:graphic>
          <a:graphicData uri="http://schemas.openxmlformats.org/drawingml/2006/table">
            <a:tbl>
              <a:tblPr/>
              <a:tblGrid>
                <a:gridCol w="1081087"/>
                <a:gridCol w="1727200"/>
                <a:gridCol w="2520950"/>
                <a:gridCol w="2900363"/>
              </a:tblGrid>
              <a:tr h="1100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№ 42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1799 - 1862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Александр Бакунин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57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№ 43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1800 - 1820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Николай Корсаков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5104" name="Rectangle 48"/>
          <p:cNvSpPr>
            <a:spLocks noChangeArrowheads="1"/>
          </p:cNvSpPr>
          <p:nvPr/>
        </p:nvSpPr>
        <p:spPr bwMode="auto">
          <a:xfrm>
            <a:off x="0" y="5492750"/>
            <a:ext cx="929481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ru-RU" sz="1600" b="1">
                <a:solidFill>
                  <a:srgbClr val="800000"/>
                </a:solidFill>
              </a:rPr>
              <a:t>Отличительной особенностью</a:t>
            </a:r>
            <a:r>
              <a:rPr lang="ru-RU" sz="1600">
                <a:solidFill>
                  <a:srgbClr val="800000"/>
                </a:solidFill>
              </a:rPr>
              <a:t> </a:t>
            </a:r>
            <a:r>
              <a:rPr lang="ru-RU" sz="1600" b="1">
                <a:solidFill>
                  <a:srgbClr val="800000"/>
                </a:solidFill>
              </a:rPr>
              <a:t>Царскосельского</a:t>
            </a:r>
            <a:r>
              <a:rPr lang="ru-RU" sz="1600">
                <a:solidFill>
                  <a:srgbClr val="800000"/>
                </a:solidFill>
              </a:rPr>
              <a:t> </a:t>
            </a:r>
            <a:r>
              <a:rPr lang="ru-RU" sz="1600" b="1">
                <a:solidFill>
                  <a:srgbClr val="800000"/>
                </a:solidFill>
              </a:rPr>
              <a:t>лицея являлась единая форма одежды</a:t>
            </a:r>
            <a:r>
              <a:rPr lang="ru-RU">
                <a:solidFill>
                  <a:srgbClr val="0000CC"/>
                </a:solidFill>
              </a:rPr>
              <a:t>. </a:t>
            </a:r>
          </a:p>
        </p:txBody>
      </p:sp>
      <p:pic>
        <p:nvPicPr>
          <p:cNvPr id="45105" name="Picture 49" descr="Vospitannik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2138" y="2781300"/>
            <a:ext cx="2198687" cy="2633663"/>
          </a:xfrm>
          <a:prstGeom prst="rect">
            <a:avLst/>
          </a:prstGeom>
          <a:noFill/>
          <a:ln w="57150" cmpd="thinThick">
            <a:solidFill>
              <a:srgbClr val="80000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1" name="Picture 9" descr="2"/>
          <p:cNvPicPr>
            <a:picLocks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476375" y="188913"/>
            <a:ext cx="6316663" cy="3744912"/>
          </a:xfrm>
          <a:noFill/>
          <a:ln/>
        </p:spPr>
      </p:pic>
      <p:sp>
        <p:nvSpPr>
          <p:cNvPr id="3083" name="Rectangle 11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ru-RU" sz="1800">
                <a:solidFill>
                  <a:srgbClr val="800000"/>
                </a:solidFill>
              </a:rPr>
              <a:t>Лицей помещался  в  Царском  Селе - летней императорской резиденции, во флигеле Екатерининского дворца. Уже само  местоположение  делало  его как был придворным   учебным   заведением.  Однако,   видимо,  не  без   воздействия Сперанского,  ненавидевшего  придворные круги  и  стремившегося  максимально ограничить  их политическую  роль  в  государстве и влияние  на  императора ,первый  директор  Лицея  В.  Ф.  Малиновский  пытался  оградить свое учебное заведение от влияния  двора путем строгой замкнутости:  Лицей изолировали от окружающей  жизни,  воспитанников  выпускали  за  пределы  его  стен  крайне неохотно и лишь  в особых случаях,  посещения  родственников ограничивались</a:t>
            </a:r>
            <a:r>
              <a:rPr lang="ru-RU" sz="1800">
                <a:solidFill>
                  <a:srgbClr val="000099"/>
                </a:solidFill>
              </a:rPr>
              <a:t>. </a:t>
            </a:r>
          </a:p>
          <a:p>
            <a:pPr>
              <a:lnSpc>
                <a:spcPct val="80000"/>
              </a:lnSpc>
            </a:pPr>
            <a:endParaRPr lang="ru-RU" sz="1800">
              <a:solidFill>
                <a:srgbClr val="00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692150"/>
            <a:ext cx="8218487" cy="725488"/>
          </a:xfrm>
        </p:spPr>
        <p:txBody>
          <a:bodyPr/>
          <a:lstStyle/>
          <a:p>
            <a:r>
              <a:rPr lang="ru-RU"/>
              <a:t> </a:t>
            </a:r>
            <a:r>
              <a:rPr lang="ru-RU" b="1">
                <a:solidFill>
                  <a:srgbClr val="800000"/>
                </a:solidFill>
              </a:rPr>
              <a:t>Иван Иванович Пущин (1798-1859)</a:t>
            </a:r>
            <a:r>
              <a:rPr lang="ru-RU">
                <a:solidFill>
                  <a:srgbClr val="800000"/>
                </a:solidFill>
              </a:rPr>
              <a:t> </a:t>
            </a:r>
            <a:br>
              <a:rPr lang="ru-RU">
                <a:solidFill>
                  <a:srgbClr val="800000"/>
                </a:solidFill>
              </a:rPr>
            </a:br>
            <a:endParaRPr lang="ru-RU">
              <a:solidFill>
                <a:srgbClr val="800000"/>
              </a:solidFill>
            </a:endParaRPr>
          </a:p>
        </p:txBody>
      </p:sp>
      <p:sp>
        <p:nvSpPr>
          <p:cNvPr id="23557" name="Rectangle 5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ru-RU" sz="2400">
                <a:solidFill>
                  <a:srgbClr val="800000"/>
                </a:solidFill>
              </a:rPr>
              <a:t>Лицейский товарищ Пушкина и ближайший его друг; "рыцарь правды", по выражению князя С.Г. Волконского; </a:t>
            </a:r>
            <a:br>
              <a:rPr lang="ru-RU" sz="2400">
                <a:solidFill>
                  <a:srgbClr val="800000"/>
                </a:solidFill>
              </a:rPr>
            </a:br>
            <a:r>
              <a:rPr lang="ru-RU" sz="2400">
                <a:solidFill>
                  <a:srgbClr val="800000"/>
                </a:solidFill>
              </a:rPr>
              <a:t>Только о Пущине и о Малиновском вспомнил Пушкин на смертном одре, сказав, что будь они тут, ему бы легче было умирать. Вернувшись из ссылки, Пущин посетил вместе с дочерью Лицей и комнату Пушкина и отслужил панихиду об упокоении своего друга. </a:t>
            </a:r>
            <a:br>
              <a:rPr lang="ru-RU" sz="2400">
                <a:solidFill>
                  <a:srgbClr val="800000"/>
                </a:solidFill>
              </a:rPr>
            </a:br>
            <a:endParaRPr lang="ru-RU" sz="2400">
              <a:solidFill>
                <a:srgbClr val="800000"/>
              </a:solidFill>
            </a:endParaRPr>
          </a:p>
        </p:txBody>
      </p:sp>
      <p:pic>
        <p:nvPicPr>
          <p:cNvPr id="23558" name="Picture 6" descr="Пущин,худ"/>
          <p:cNvPicPr>
            <a:picLocks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8313" y="1557338"/>
            <a:ext cx="3692525" cy="4503737"/>
          </a:xfrm>
          <a:noFill/>
          <a:ln w="57150" cmpd="thinThick">
            <a:solidFill>
              <a:srgbClr val="80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i="1">
                <a:solidFill>
                  <a:srgbClr val="800000"/>
                </a:solidFill>
              </a:rPr>
              <a:t>Антон Антонович Дельвиг, барон (1798 - 1831)</a:t>
            </a:r>
            <a:r>
              <a:rPr lang="ru-RU" sz="4000"/>
              <a:t> </a:t>
            </a:r>
          </a:p>
        </p:txBody>
      </p:sp>
      <p:sp>
        <p:nvSpPr>
          <p:cNvPr id="25605" name="Rectangle 5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ru-RU" sz="2000">
                <a:solidFill>
                  <a:srgbClr val="800000"/>
                </a:solidFill>
              </a:rPr>
              <a:t>Один из ближайших друзей Пушкина с лицейской поры. Окончил лицей с чином коллежского секретаря и был определен сначала в департамент горных и соляных дел, а затем в канцелярию министерства финансов. </a:t>
            </a:r>
          </a:p>
          <a:p>
            <a:pPr>
              <a:lnSpc>
                <a:spcPct val="80000"/>
              </a:lnSpc>
            </a:pPr>
            <a:r>
              <a:rPr lang="ru-RU" sz="2000">
                <a:solidFill>
                  <a:srgbClr val="800000"/>
                </a:solidFill>
              </a:rPr>
              <a:t>С Пушкиным Дельвига сблизила общая любовь к поэзии: "С ним толковал обо всем, что душу волнует, что сердце томит", вспоминал впоследствии Пушкин. Дельвиг первым из лицейских поэтов стал печататься в журналах. </a:t>
            </a:r>
          </a:p>
        </p:txBody>
      </p:sp>
      <p:pic>
        <p:nvPicPr>
          <p:cNvPr id="25608" name="Picture 8" descr="Дельвиг 2"/>
          <p:cNvPicPr>
            <a:picLocks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331913" y="2060575"/>
            <a:ext cx="2516187" cy="3355975"/>
          </a:xfrm>
          <a:noFill/>
          <a:ln w="57150">
            <a:solidFill>
              <a:schemeClr val="bg2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0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/>
          <a:lstStyle/>
          <a:p>
            <a:r>
              <a:rPr lang="ru-RU" sz="4000" i="1">
                <a:solidFill>
                  <a:srgbClr val="800000"/>
                </a:solidFill>
              </a:rPr>
              <a:t>Константин Карлович Данзас  (1801 - 1870 )</a:t>
            </a:r>
            <a:r>
              <a:rPr lang="ru-RU" sz="4000"/>
              <a:t> </a:t>
            </a:r>
          </a:p>
        </p:txBody>
      </p:sp>
      <p:sp>
        <p:nvSpPr>
          <p:cNvPr id="29702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643438" y="1268413"/>
            <a:ext cx="4038600" cy="4784725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1800" b="1">
                <a:solidFill>
                  <a:srgbClr val="800000"/>
                </a:solidFill>
              </a:rPr>
              <a:t>Товарищ Пушкина по Лицею; в выпуске один из последних, наряду с Пушкиным и Броглио, любимый однокашниками как весельчак, но оставивший память лишь своим прекрасным почерком, коим переписывал лицейские журналы, носившие помету: "В типографии Данзаса". Если бы не было участие в дуэли Пушкина, принадлежал бы к наименее заметным его лицейским товарищам.</a:t>
            </a:r>
          </a:p>
          <a:p>
            <a:pPr>
              <a:lnSpc>
                <a:spcPct val="80000"/>
              </a:lnSpc>
            </a:pPr>
            <a:r>
              <a:rPr lang="ru-RU" sz="1800" b="1">
                <a:solidFill>
                  <a:srgbClr val="800000"/>
                </a:solidFill>
              </a:rPr>
              <a:t> Но Данзас с такою самоотверженностью принял на себя миссию секунданта Пушкина ( ему за это грозила суровая кара ) и затем, после дуэли, показал такую любовь и преданность к умирающему товарищу, что вызвал к себе всеобщее внимание и расположение. </a:t>
            </a:r>
          </a:p>
          <a:p>
            <a:pPr>
              <a:lnSpc>
                <a:spcPct val="80000"/>
              </a:lnSpc>
            </a:pPr>
            <a:endParaRPr lang="ru-RU" sz="1800" b="1">
              <a:solidFill>
                <a:srgbClr val="800000"/>
              </a:solidFill>
            </a:endParaRPr>
          </a:p>
        </p:txBody>
      </p:sp>
      <p:pic>
        <p:nvPicPr>
          <p:cNvPr id="29703" name="Picture 7" descr="i"/>
          <p:cNvPicPr>
            <a:picLocks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331913" y="2133600"/>
            <a:ext cx="2201862" cy="2928938"/>
          </a:xfrm>
          <a:noFill/>
          <a:ln w="57150" cmpd="thinThick">
            <a:solidFill>
              <a:schemeClr val="bg2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i="1">
                <a:solidFill>
                  <a:srgbClr val="800000"/>
                </a:solidFill>
              </a:rPr>
              <a:t>Кюхельбекер Вильгельм Карлович (1797 —1846</a:t>
            </a:r>
            <a:r>
              <a:rPr lang="ru-RU" sz="4000" i="1"/>
              <a:t>)</a:t>
            </a:r>
            <a:r>
              <a:rPr lang="ru-RU" sz="4000"/>
              <a:t> </a:t>
            </a:r>
          </a:p>
        </p:txBody>
      </p:sp>
      <p:sp>
        <p:nvSpPr>
          <p:cNvPr id="27654" name="Rectangle 6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ru-RU" sz="2000">
                <a:solidFill>
                  <a:srgbClr val="800000"/>
                </a:solidFill>
              </a:rPr>
              <a:t>По свидетельству М.А. Корфа, во время учебы был «предметом постоянных и неотступных насмешек всего Лицея за свои странности, неловкости и часто уморительную оригинальность». Ироническое отношение вызывали и первые литературные опыты Кюхельбекера, ориентированные на архаические литературные образцы. </a:t>
            </a:r>
          </a:p>
        </p:txBody>
      </p:sp>
      <p:pic>
        <p:nvPicPr>
          <p:cNvPr id="27655" name="Picture 7" descr="K"/>
          <p:cNvPicPr>
            <a:picLocks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00113" y="1989138"/>
            <a:ext cx="3011487" cy="3351212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link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4" name="Rectangle 4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1403350"/>
          </a:xfrm>
        </p:spPr>
        <p:txBody>
          <a:bodyPr/>
          <a:lstStyle/>
          <a:p>
            <a:r>
              <a:rPr lang="ru-RU" b="1" i="1">
                <a:solidFill>
                  <a:srgbClr val="800000"/>
                </a:solidFill>
              </a:rPr>
              <a:t>Дворцовый сад</a:t>
            </a:r>
          </a:p>
        </p:txBody>
      </p:sp>
      <p:sp>
        <p:nvSpPr>
          <p:cNvPr id="66565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468313" y="1125538"/>
            <a:ext cx="8229600" cy="2878137"/>
          </a:xfrm>
        </p:spPr>
        <p:txBody>
          <a:bodyPr/>
          <a:lstStyle/>
          <a:p>
            <a:pPr indent="15875">
              <a:buFontTx/>
              <a:buNone/>
            </a:pPr>
            <a:r>
              <a:rPr lang="ru-RU" sz="2800">
                <a:solidFill>
                  <a:srgbClr val="800000"/>
                </a:solidFill>
              </a:rPr>
              <a:t>Рядом с дворцом отдельном строении находился служебный блок и квартира директора Лицея. Во дворе располагалась церковь, а за ней был большой сад. </a:t>
            </a:r>
          </a:p>
        </p:txBody>
      </p:sp>
      <p:pic>
        <p:nvPicPr>
          <p:cNvPr id="66572" name="Picture 12" descr="0_21f8a_f4f33640_L"/>
          <p:cNvPicPr>
            <a:picLocks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843213" y="3716338"/>
            <a:ext cx="2916237" cy="2187575"/>
          </a:xfrm>
          <a:noFill/>
          <a:ln/>
        </p:spPr>
      </p:pic>
      <p:pic>
        <p:nvPicPr>
          <p:cNvPr id="66579" name="Picture 19" descr="117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19250" y="2924175"/>
            <a:ext cx="5715000" cy="3790950"/>
          </a:xfrm>
          <a:prstGeom prst="rect">
            <a:avLst/>
          </a:prstGeom>
          <a:noFill/>
          <a:ln w="76200" cmpd="tri">
            <a:solidFill>
              <a:srgbClr val="80000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5" name="Picture 7" descr="0_134fe_34b6c2b0_L"/>
          <p:cNvPicPr>
            <a:picLocks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397000" y="819150"/>
            <a:ext cx="6350000" cy="4762500"/>
          </a:xfrm>
          <a:noFill/>
          <a:ln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61" name="Picture 5" descr="0_17703_604dbbc2_L"/>
          <p:cNvPicPr>
            <a:picLocks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397000" y="819150"/>
            <a:ext cx="6350000" cy="4762500"/>
          </a:xfrm>
          <a:noFill/>
          <a:ln w="38100">
            <a:solidFill>
              <a:srgbClr val="008000"/>
            </a:solidFill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10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643438" y="908050"/>
            <a:ext cx="4038600" cy="4525963"/>
          </a:xfrm>
        </p:spPr>
        <p:txBody>
          <a:bodyPr/>
          <a:lstStyle/>
          <a:p>
            <a:pPr indent="15875">
              <a:buFontTx/>
              <a:buNone/>
            </a:pPr>
            <a:r>
              <a:rPr lang="ru-RU" sz="2400" b="1">
                <a:solidFill>
                  <a:srgbClr val="800000"/>
                </a:solidFill>
              </a:rPr>
              <a:t>А.С.Пушкин посвятил этому фонтану поэтические строки:</a:t>
            </a:r>
          </a:p>
          <a:p>
            <a:pPr indent="15875">
              <a:buFontTx/>
              <a:buNone/>
            </a:pPr>
            <a:r>
              <a:rPr lang="ru-RU" sz="2400" b="1" i="1">
                <a:solidFill>
                  <a:srgbClr val="800000"/>
                </a:solidFill>
              </a:rPr>
              <a:t>«Урну с водой уронив, об утес ее дева разбила. Дева печальна сидит, праздный держа черепок».</a:t>
            </a:r>
            <a:br>
              <a:rPr lang="ru-RU" sz="2400" b="1" i="1">
                <a:solidFill>
                  <a:srgbClr val="800000"/>
                </a:solidFill>
              </a:rPr>
            </a:br>
            <a:endParaRPr lang="ru-RU" sz="2400" b="1" i="1">
              <a:solidFill>
                <a:srgbClr val="800000"/>
              </a:solidFill>
            </a:endParaRPr>
          </a:p>
        </p:txBody>
      </p:sp>
      <p:pic>
        <p:nvPicPr>
          <p:cNvPr id="72730" name="Picture 26" descr="devushka_s_kuvsh"/>
          <p:cNvPicPr>
            <a:picLocks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0"/>
            <a:ext cx="4594225" cy="6907213"/>
          </a:xfrm>
          <a:noFill/>
          <a:ln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5" name="Picture 5" descr="0_12b9f_73f871de_L"/>
          <p:cNvPicPr>
            <a:picLocks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397000" y="819150"/>
            <a:ext cx="6350000" cy="4762500"/>
          </a:xfrm>
          <a:noFill/>
          <a:ln w="57150" cmpd="thickThin">
            <a:solidFill>
              <a:srgbClr val="993366"/>
            </a:solidFill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620713"/>
            <a:ext cx="8229600" cy="5462587"/>
          </a:xfrm>
        </p:spPr>
        <p:txBody>
          <a:bodyPr/>
          <a:lstStyle/>
          <a:p>
            <a:pPr indent="15875">
              <a:lnSpc>
                <a:spcPct val="80000"/>
              </a:lnSpc>
              <a:buFontTx/>
              <a:buNone/>
            </a:pPr>
            <a:r>
              <a:rPr lang="ru-RU" sz="2800">
                <a:solidFill>
                  <a:srgbClr val="800000"/>
                </a:solidFill>
              </a:rPr>
              <a:t>В 1817 году состоялся первый выпуск воспитанников Царскосельского лицея в государственную службу. С чином IX класса были выпущены 9 человек, с чином Х класса — 8 человек, 7 человек стали офицерами гвардии и 5 — офицерами армии. В последующие годы интерес лицеистов к военной службе сохранился. Достаточно сказать, что за 33 года деятельности Царскосельского лицея офицерами были выпущены 52 человека из 286 окончивших полный курс (14,6%). Офицерам, окончившим Лицей, предоставлялись права выпускников Пажеского корпуса, что давало возможность быстрого продвижения по военной службе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4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836613"/>
            <a:ext cx="4038600" cy="528955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000">
                <a:solidFill>
                  <a:srgbClr val="800000"/>
                </a:solidFill>
              </a:rPr>
              <a:t>Для нужд Лицея при его образовании был выделен новый четырехэтажный флигель Царскосельского дворца в качестве помещения под больницу, кухню и другие хозяйственные нужды, а также для проживания чиновников. По указу императора от 3 февраля 1811 года строения, предназначенные в Царском Селе для Лицея, со всеми принадлежностями передавались в ведение Министерства народного просвещения. </a:t>
            </a:r>
          </a:p>
        </p:txBody>
      </p:sp>
      <p:pic>
        <p:nvPicPr>
          <p:cNvPr id="53266" name="Picture 18" descr="аа"/>
          <p:cNvPicPr>
            <a:picLocks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331913" y="3573463"/>
            <a:ext cx="2281237" cy="1703387"/>
          </a:xfrm>
          <a:noFill/>
          <a:ln w="28575">
            <a:solidFill>
              <a:srgbClr val="990033"/>
            </a:solidFill>
          </a:ln>
        </p:spPr>
      </p:pic>
      <p:pic>
        <p:nvPicPr>
          <p:cNvPr id="53267" name="Picture 19" descr="00000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088" y="836613"/>
            <a:ext cx="3267075" cy="2155825"/>
          </a:xfrm>
          <a:prstGeom prst="rect">
            <a:avLst/>
          </a:prstGeom>
          <a:noFill/>
          <a:ln w="28575">
            <a:solidFill>
              <a:srgbClr val="990033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836613"/>
            <a:ext cx="8229600" cy="4525962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2400">
                <a:solidFill>
                  <a:srgbClr val="800000"/>
                </a:solidFill>
              </a:rPr>
              <a:t>...Осталось позади шесть лет учебы. Каждый из первых 29 выпускников сделал свой выбор между военной и гражданской службой. Широкое общее образование, которым был так недоволен Модест Корф, считая его "поверхностным", "энциклопедическим", называя его "блестящем всезнанием", позволило выпускникам поступить на службу в Министерство просвещения, Министерство финансов, Министерство юстиции, в Государственную канцелярию, в Коллегию иностранных дел, на военную службу и даже во флот. </a:t>
            </a:r>
            <a:br>
              <a:rPr lang="ru-RU" sz="2400">
                <a:solidFill>
                  <a:srgbClr val="800000"/>
                </a:solidFill>
              </a:rPr>
            </a:br>
            <a:r>
              <a:rPr lang="ru-RU" sz="2400">
                <a:solidFill>
                  <a:srgbClr val="800000"/>
                </a:solidFill>
              </a:rPr>
              <a:t>После первого выпуска Лицей в Царском Селе просуществовал до 1843 года, затем он был переведен в Петербург и стал называться Александровским.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67" name="Rectangle 19"/>
          <p:cNvSpPr>
            <a:spLocks noGrp="1" noChangeArrowheads="1"/>
          </p:cNvSpPr>
          <p:nvPr>
            <p:ph type="body" sz="half" idx="2"/>
          </p:nvPr>
        </p:nvSpPr>
        <p:spPr>
          <a:xfrm>
            <a:off x="468313" y="4941888"/>
            <a:ext cx="8229600" cy="2187575"/>
          </a:xfrm>
        </p:spPr>
        <p:txBody>
          <a:bodyPr/>
          <a:lstStyle/>
          <a:p>
            <a:pPr>
              <a:buFontTx/>
              <a:buNone/>
            </a:pPr>
            <a:r>
              <a:rPr lang="ru-RU" sz="2800" i="1">
                <a:solidFill>
                  <a:srgbClr val="800000"/>
                </a:solidFill>
              </a:rPr>
              <a:t>   «Все те же мы: нам целый мир чужбина;    Отечество нам Царское Село»</a:t>
            </a:r>
            <a:r>
              <a:rPr lang="ru-RU" sz="2800"/>
              <a:t>. </a:t>
            </a:r>
          </a:p>
        </p:txBody>
      </p:sp>
      <p:pic>
        <p:nvPicPr>
          <p:cNvPr id="78872" name="Picture 24" descr="Лицейский сад"/>
          <p:cNvPicPr>
            <a:picLocks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476375" y="188913"/>
            <a:ext cx="6351588" cy="4248150"/>
          </a:xfrm>
          <a:noFill/>
          <a:ln w="76200" cmpd="tri">
            <a:solidFill>
              <a:srgbClr val="800000"/>
            </a:solidFill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05" name="Rectangle 9"/>
          <p:cNvSpPr>
            <a:spLocks noGrp="1" noChangeArrowheads="1"/>
          </p:cNvSpPr>
          <p:nvPr>
            <p:ph type="body" sz="half" idx="2"/>
          </p:nvPr>
        </p:nvSpPr>
        <p:spPr>
          <a:xfrm>
            <a:off x="468313" y="4149725"/>
            <a:ext cx="8218487" cy="2420938"/>
          </a:xfrm>
        </p:spPr>
        <p:txBody>
          <a:bodyPr/>
          <a:lstStyle/>
          <a:p>
            <a:pPr indent="15875">
              <a:buFontTx/>
              <a:buNone/>
            </a:pPr>
            <a:r>
              <a:rPr lang="ru-RU" sz="2000" b="1">
                <a:solidFill>
                  <a:srgbClr val="800000"/>
                </a:solidFill>
              </a:rPr>
              <a:t>Лицейский зал</a:t>
            </a:r>
            <a:r>
              <a:rPr lang="ru-RU" sz="2000">
                <a:solidFill>
                  <a:srgbClr val="800000"/>
                </a:solidFill>
              </a:rPr>
              <a:t> </a:t>
            </a:r>
          </a:p>
          <a:p>
            <a:pPr indent="15875">
              <a:buFontTx/>
              <a:buNone/>
            </a:pPr>
            <a:r>
              <a:rPr lang="ru-RU" sz="2000">
                <a:solidFill>
                  <a:srgbClr val="800000"/>
                </a:solidFill>
              </a:rPr>
              <a:t>Таким он бывал по торжественным дням: стол, покрытым красным сукном, золоченые кресла, на столе лицейская грамота. В этом зале 8 января 1815 года на переводном экзамене Александр Пушкин в присутствии прославленного русского поэта XVII века читал свои стихи.  Г. Р. Державин был в восхищении и назвал юного поэта своим преемником. </a:t>
            </a:r>
            <a:br>
              <a:rPr lang="ru-RU" sz="2000">
                <a:solidFill>
                  <a:srgbClr val="800000"/>
                </a:solidFill>
              </a:rPr>
            </a:br>
            <a:r>
              <a:rPr lang="ru-RU" sz="2000">
                <a:solidFill>
                  <a:srgbClr val="800000"/>
                </a:solidFill>
              </a:rPr>
              <a:t/>
            </a:r>
            <a:br>
              <a:rPr lang="ru-RU" sz="2000">
                <a:solidFill>
                  <a:srgbClr val="800000"/>
                </a:solidFill>
              </a:rPr>
            </a:br>
            <a:endParaRPr lang="ru-RU" sz="2000">
              <a:solidFill>
                <a:srgbClr val="800000"/>
              </a:solidFill>
            </a:endParaRPr>
          </a:p>
        </p:txBody>
      </p:sp>
      <p:pic>
        <p:nvPicPr>
          <p:cNvPr id="55318" name="Picture 22" descr="pushkin_02_h200"/>
          <p:cNvPicPr>
            <a:picLocks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692275" y="188913"/>
            <a:ext cx="5621338" cy="3811587"/>
          </a:xfrm>
          <a:noFill/>
          <a:ln w="19050">
            <a:solidFill>
              <a:srgbClr val="990033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22" name="Rectangle 6"/>
          <p:cNvSpPr>
            <a:spLocks noGrp="1" noChangeArrowheads="1"/>
          </p:cNvSpPr>
          <p:nvPr>
            <p:ph type="body" sz="half" idx="1"/>
          </p:nvPr>
        </p:nvSpPr>
        <p:spPr>
          <a:xfrm>
            <a:off x="468313" y="692150"/>
            <a:ext cx="4038600" cy="4525963"/>
          </a:xfrm>
        </p:spPr>
        <p:txBody>
          <a:bodyPr/>
          <a:lstStyle/>
          <a:p>
            <a:pPr indent="15875">
              <a:buFontTx/>
              <a:buNone/>
            </a:pPr>
            <a:r>
              <a:rPr lang="ru-RU" sz="2800">
                <a:solidFill>
                  <a:srgbClr val="800000"/>
                </a:solidFill>
              </a:rPr>
              <a:t>Библиотека занимала двухсветную галерею, составлявшую арку над улицей. </a:t>
            </a:r>
          </a:p>
        </p:txBody>
      </p:sp>
      <p:pic>
        <p:nvPicPr>
          <p:cNvPr id="60423" name="Picture 7" descr="photo15"/>
          <p:cNvPicPr>
            <a:picLocks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716463" y="981075"/>
            <a:ext cx="4038600" cy="2917825"/>
          </a:xfrm>
          <a:noFill/>
          <a:ln w="57150" cmpd="thinThick">
            <a:solidFill>
              <a:srgbClr val="800000"/>
            </a:solidFill>
          </a:ln>
        </p:spPr>
      </p:pic>
      <p:pic>
        <p:nvPicPr>
          <p:cNvPr id="60424" name="Picture 8" descr="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2988" y="3789363"/>
            <a:ext cx="2857500" cy="1790700"/>
          </a:xfrm>
          <a:prstGeom prst="rect">
            <a:avLst/>
          </a:prstGeom>
          <a:noFill/>
          <a:ln w="57150" cmpd="thinThick">
            <a:solidFill>
              <a:srgbClr val="80000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4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643438" y="549275"/>
            <a:ext cx="4038600" cy="5029200"/>
          </a:xfrm>
        </p:spPr>
        <p:txBody>
          <a:bodyPr/>
          <a:lstStyle/>
          <a:p>
            <a:pPr indent="15875">
              <a:buFontTx/>
              <a:buNone/>
            </a:pPr>
            <a:r>
              <a:rPr lang="ru-RU" sz="2800">
                <a:solidFill>
                  <a:srgbClr val="800000"/>
                </a:solidFill>
              </a:rPr>
              <a:t>Верхний этаж занимали спальни.</a:t>
            </a:r>
          </a:p>
          <a:p>
            <a:pPr indent="15875">
              <a:buFontTx/>
              <a:buNone/>
            </a:pPr>
            <a:r>
              <a:rPr lang="ru-RU" sz="2800">
                <a:solidFill>
                  <a:srgbClr val="800000"/>
                </a:solidFill>
              </a:rPr>
              <a:t> </a:t>
            </a:r>
            <a:r>
              <a:rPr lang="ru-RU" sz="2800">
                <a:solidFill>
                  <a:srgbClr val="990033"/>
                </a:solidFill>
              </a:rPr>
              <a:t>На каждого лицеиста полагался классный стол (конторка), комод и железная полированная с медными украшениями кровать, обтянутая парусиной. </a:t>
            </a:r>
          </a:p>
        </p:txBody>
      </p:sp>
      <p:pic>
        <p:nvPicPr>
          <p:cNvPr id="58379" name="Picture 11" descr="1801kvkjlap"/>
          <p:cNvPicPr>
            <a:picLocks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900113" y="908050"/>
            <a:ext cx="3005137" cy="4525963"/>
          </a:xfrm>
          <a:noFill/>
          <a:ln w="57150" cmpd="thinThick">
            <a:solidFill>
              <a:srgbClr val="008000"/>
            </a:solidFill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0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68313" y="3860800"/>
            <a:ext cx="8229600" cy="2187575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1800">
                <a:solidFill>
                  <a:srgbClr val="800000"/>
                </a:solidFill>
              </a:rPr>
              <a:t>Программа  занятий в Лицее была  обширной.  Первые три года посвящались изучению  языков:  "российского,  латинского,  французского,  немецкого",  -математики (в объеме гимназии), словесности и риторики.     истории, географии, танцам, фехтованию, верховой  езде  и плаванию.  На старших курсах  занятия велись без строгой  программы -  утвержденный  устав определял лишь  науки,  подлежащие  изучению: предусматривались  занятия  по разделам   нравственных,   физических,  математических,  исторических  наук, словесности  и  по языкам.</a:t>
            </a:r>
          </a:p>
          <a:p>
            <a:pPr>
              <a:lnSpc>
                <a:spcPct val="80000"/>
              </a:lnSpc>
            </a:pPr>
            <a:endParaRPr lang="ru-RU" sz="1800">
              <a:solidFill>
                <a:srgbClr val="800000"/>
              </a:solidFill>
            </a:endParaRPr>
          </a:p>
        </p:txBody>
      </p:sp>
      <p:pic>
        <p:nvPicPr>
          <p:cNvPr id="6151" name="Picture 7" descr="push14"/>
          <p:cNvPicPr>
            <a:picLocks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555875" y="404813"/>
            <a:ext cx="4189413" cy="3013075"/>
          </a:xfrm>
          <a:solidFill>
            <a:srgbClr val="800000"/>
          </a:solidFill>
          <a:ln w="15875">
            <a:solidFill>
              <a:srgbClr val="990033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692150"/>
            <a:ext cx="8229600" cy="5434013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400">
                <a:solidFill>
                  <a:srgbClr val="800000"/>
                </a:solidFill>
              </a:rPr>
              <a:t>Обучение длилось шесть лет (два трехгодичных курса, с </a:t>
            </a:r>
            <a:r>
              <a:rPr lang="ru-RU" sz="2400">
                <a:solidFill>
                  <a:srgbClr val="800000"/>
                </a:solidFill>
                <a:hlinkClick r:id="rId3" tooltip="1836"/>
              </a:rPr>
              <a:t>1836</a:t>
            </a:r>
            <a:r>
              <a:rPr lang="ru-RU" sz="2400">
                <a:solidFill>
                  <a:srgbClr val="800000"/>
                </a:solidFill>
              </a:rPr>
              <a:t> — четыре класса по полтора года), за это время изучались следующие дисциплины:</a:t>
            </a:r>
          </a:p>
          <a:p>
            <a:pPr>
              <a:lnSpc>
                <a:spcPct val="80000"/>
              </a:lnSpc>
            </a:pPr>
            <a:r>
              <a:rPr lang="ru-RU" sz="2400">
                <a:solidFill>
                  <a:srgbClr val="800000"/>
                </a:solidFill>
              </a:rPr>
              <a:t>нравственные (Закон Божий, этика, логика, правоведение, политическая экономия); </a:t>
            </a:r>
          </a:p>
          <a:p>
            <a:pPr>
              <a:lnSpc>
                <a:spcPct val="80000"/>
              </a:lnSpc>
            </a:pPr>
            <a:r>
              <a:rPr lang="ru-RU" sz="2400">
                <a:solidFill>
                  <a:srgbClr val="800000"/>
                </a:solidFill>
              </a:rPr>
              <a:t>словесные (российская, латинская, французская, немецкая словесность и языки, </a:t>
            </a:r>
            <a:r>
              <a:rPr lang="ru-RU" sz="2400">
                <a:solidFill>
                  <a:srgbClr val="800000"/>
                </a:solidFill>
                <a:hlinkClick r:id="rId4" tooltip="Риторика"/>
              </a:rPr>
              <a:t>риторика</a:t>
            </a:r>
            <a:r>
              <a:rPr lang="ru-RU" sz="2400">
                <a:solidFill>
                  <a:srgbClr val="800000"/>
                </a:solidFill>
              </a:rPr>
              <a:t>); </a:t>
            </a:r>
          </a:p>
          <a:p>
            <a:pPr>
              <a:lnSpc>
                <a:spcPct val="80000"/>
              </a:lnSpc>
            </a:pPr>
            <a:r>
              <a:rPr lang="ru-RU" sz="2400">
                <a:solidFill>
                  <a:srgbClr val="800000"/>
                </a:solidFill>
              </a:rPr>
              <a:t>исторические (российская и всеобщая история, </a:t>
            </a:r>
            <a:r>
              <a:rPr lang="ru-RU" sz="2400">
                <a:solidFill>
                  <a:srgbClr val="800000"/>
                </a:solidFill>
                <a:hlinkClick r:id="rId5" tooltip="Физическая география"/>
              </a:rPr>
              <a:t>физическая география</a:t>
            </a:r>
            <a:r>
              <a:rPr lang="ru-RU" sz="2400">
                <a:solidFill>
                  <a:srgbClr val="800000"/>
                </a:solidFill>
              </a:rPr>
              <a:t>); </a:t>
            </a:r>
          </a:p>
          <a:p>
            <a:pPr>
              <a:lnSpc>
                <a:spcPct val="80000"/>
              </a:lnSpc>
            </a:pPr>
            <a:r>
              <a:rPr lang="ru-RU" sz="2400">
                <a:solidFill>
                  <a:srgbClr val="800000"/>
                </a:solidFill>
              </a:rPr>
              <a:t>физические и математические (</a:t>
            </a:r>
            <a:r>
              <a:rPr lang="ru-RU" sz="2400">
                <a:solidFill>
                  <a:srgbClr val="800000"/>
                </a:solidFill>
                <a:hlinkClick r:id="rId6" tooltip="Математика"/>
              </a:rPr>
              <a:t>математика</a:t>
            </a:r>
            <a:r>
              <a:rPr lang="ru-RU" sz="2400">
                <a:solidFill>
                  <a:srgbClr val="800000"/>
                </a:solidFill>
              </a:rPr>
              <a:t>, начала физики и космографии, математическая география, статистика); </a:t>
            </a:r>
          </a:p>
          <a:p>
            <a:pPr>
              <a:lnSpc>
                <a:spcPct val="80000"/>
              </a:lnSpc>
            </a:pPr>
            <a:r>
              <a:rPr lang="ru-RU" sz="2400">
                <a:solidFill>
                  <a:srgbClr val="800000"/>
                </a:solidFill>
              </a:rPr>
              <a:t>изящные искусства и гимнастические упражнения (чистописание, рисование, танцы, </a:t>
            </a:r>
            <a:r>
              <a:rPr lang="ru-RU" sz="2400">
                <a:solidFill>
                  <a:srgbClr val="800000"/>
                </a:solidFill>
                <a:hlinkClick r:id="rId7" tooltip="Фехтование"/>
              </a:rPr>
              <a:t>фехтование</a:t>
            </a:r>
            <a:r>
              <a:rPr lang="ru-RU" sz="2400">
                <a:solidFill>
                  <a:srgbClr val="800000"/>
                </a:solidFill>
              </a:rPr>
              <a:t>, </a:t>
            </a:r>
            <a:r>
              <a:rPr lang="ru-RU" sz="2400">
                <a:solidFill>
                  <a:srgbClr val="800000"/>
                </a:solidFill>
                <a:hlinkClick r:id="rId8" tooltip="Верховая езда (страница отсутствует)"/>
              </a:rPr>
              <a:t>верховая езда</a:t>
            </a:r>
            <a:r>
              <a:rPr lang="ru-RU" sz="2400">
                <a:solidFill>
                  <a:srgbClr val="800000"/>
                </a:solidFill>
              </a:rPr>
              <a:t>, </a:t>
            </a:r>
            <a:r>
              <a:rPr lang="ru-RU" sz="2400">
                <a:solidFill>
                  <a:srgbClr val="800000"/>
                </a:solidFill>
                <a:hlinkClick r:id="rId9" tooltip="Плавание"/>
              </a:rPr>
              <a:t>плавание</a:t>
            </a:r>
            <a:r>
              <a:rPr lang="ru-RU" sz="2400">
                <a:solidFill>
                  <a:srgbClr val="800000"/>
                </a:solidFill>
              </a:rPr>
              <a:t>). </a:t>
            </a:r>
          </a:p>
          <a:p>
            <a:pPr>
              <a:lnSpc>
                <a:spcPct val="80000"/>
              </a:lnSpc>
            </a:pPr>
            <a:endParaRPr lang="ru-RU" sz="2400">
              <a:solidFill>
                <a:srgbClr val="80000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0"/>
            <a:ext cx="8229600" cy="5792788"/>
          </a:xfrm>
        </p:spPr>
        <p:txBody>
          <a:bodyPr/>
          <a:lstStyle/>
          <a:p>
            <a:pPr indent="15875">
              <a:lnSpc>
                <a:spcPct val="80000"/>
              </a:lnSpc>
              <a:buFontTx/>
              <a:buNone/>
            </a:pPr>
            <a:r>
              <a:rPr lang="ru-RU" sz="2400">
                <a:solidFill>
                  <a:srgbClr val="800000"/>
                </a:solidFill>
              </a:rPr>
              <a:t>Принятый в Лицее режим дня был тщательно продуман: ранний подъем, повторение уроков, учебные занятия, время для отдыха, прогулки, обязательные гимнастические упражнения, летом - купание, зимой, "окрылив ноги железом", по выражению А.Пушкина, катание на коньках. Одиннадцатимесячный учебный год прерывался на каникулы лишь в июле, но даже в каникулы воспитанники оставались в Царском Селе. Родным разрешалось посещать Лицей в праздничные и воскресные дни. Строгий надзор гувернеров не мешал "избранным сынам дворянства", как называл их Куницын, шалить, проказничать, и тогда в журнале поведения появлялись такие записи: "Малиновский, Пущин и Илличевский оставили без ужина за то, что во время прогулки по саду поссорились с Пушкиным и под видом шутки толкали его и били по спине прутом". В Лицее и наказывали не так, как в военных заведениях или частных пансионах. Здесь не пороли, не подвергали физическому унижению: провинившегося оставляли одного, чтобы он мог подумать о своем проступке, либо он занимал самое последнее место за обеденным столом.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200" b="0" i="0" u="none" strike="noStrike" cap="none" normalizeH="0" baseline="0" smtClean="0">
            <a:ln>
              <a:noFill/>
            </a:ln>
            <a:solidFill>
              <a:srgbClr val="FF3300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200" b="0" i="0" u="none" strike="noStrike" cap="none" normalizeH="0" baseline="0" smtClean="0">
            <a:ln>
              <a:noFill/>
            </a:ln>
            <a:solidFill>
              <a:srgbClr val="FF3300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424</TotalTime>
  <Words>1576</Words>
  <Application>Microsoft Office PowerPoint</Application>
  <PresentationFormat>Экран (4:3)</PresentationFormat>
  <Paragraphs>154</Paragraphs>
  <Slides>31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3" baseType="lpstr">
      <vt:lpstr>Arial</vt:lpstr>
      <vt:lpstr>Оформление по умолчанию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Директор Лицея</vt:lpstr>
      <vt:lpstr>Слайд 11</vt:lpstr>
      <vt:lpstr>Лицейские профессора</vt:lpstr>
      <vt:lpstr>Слайд 13</vt:lpstr>
      <vt:lpstr>Список первого набора лицеистов</vt:lpstr>
      <vt:lpstr>Слайд 15</vt:lpstr>
      <vt:lpstr>Слайд 16</vt:lpstr>
      <vt:lpstr>Слайд 17</vt:lpstr>
      <vt:lpstr>Слайд 18</vt:lpstr>
      <vt:lpstr>Слайд 19</vt:lpstr>
      <vt:lpstr> Иван Иванович Пущин (1798-1859)  </vt:lpstr>
      <vt:lpstr>Антон Антонович Дельвиг, барон (1798 - 1831) </vt:lpstr>
      <vt:lpstr>Константин Карлович Данзас  (1801 - 1870 ) </vt:lpstr>
      <vt:lpstr>Кюхельбекер Вильгельм Карлович (1797 —1846) </vt:lpstr>
      <vt:lpstr>Дворцовый сад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</vt:vector>
  </TitlesOfParts>
  <Company>дом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123</dc:creator>
  <cp:lastModifiedBy>Admin</cp:lastModifiedBy>
  <cp:revision>121</cp:revision>
  <dcterms:created xsi:type="dcterms:W3CDTF">2008-11-04T17:57:08Z</dcterms:created>
  <dcterms:modified xsi:type="dcterms:W3CDTF">2011-12-28T13:03:31Z</dcterms:modified>
</cp:coreProperties>
</file>