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2" r:id="rId3"/>
    <p:sldId id="271" r:id="rId4"/>
    <p:sldId id="257" r:id="rId5"/>
    <p:sldId id="264" r:id="rId6"/>
    <p:sldId id="262" r:id="rId7"/>
    <p:sldId id="261" r:id="rId8"/>
    <p:sldId id="258" r:id="rId9"/>
    <p:sldId id="259" r:id="rId10"/>
    <p:sldId id="263" r:id="rId11"/>
    <p:sldId id="260" r:id="rId12"/>
    <p:sldId id="265" r:id="rId13"/>
    <p:sldId id="266" r:id="rId14"/>
    <p:sldId id="267" r:id="rId15"/>
    <p:sldId id="268" r:id="rId16"/>
    <p:sldId id="269" r:id="rId17"/>
    <p:sldId id="270" r:id="rId18"/>
  </p:sldIdLst>
  <p:sldSz cx="9144000" cy="6858000" type="screen4x3"/>
  <p:notesSz cx="6858000" cy="914400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E7E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A71004C-91FC-4749-A166-C29DF056B638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7257EDD-BA29-48F3-ACF3-2E6798FE1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1004C-91FC-4749-A166-C29DF056B638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57EDD-BA29-48F3-ACF3-2E6798FE1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1004C-91FC-4749-A166-C29DF056B638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57EDD-BA29-48F3-ACF3-2E6798FE1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A71004C-91FC-4749-A166-C29DF056B638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7257EDD-BA29-48F3-ACF3-2E6798FE13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A71004C-91FC-4749-A166-C29DF056B638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7257EDD-BA29-48F3-ACF3-2E6798FE1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1004C-91FC-4749-A166-C29DF056B638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57EDD-BA29-48F3-ACF3-2E6798FE13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1004C-91FC-4749-A166-C29DF056B638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57EDD-BA29-48F3-ACF3-2E6798FE13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A71004C-91FC-4749-A166-C29DF056B638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7257EDD-BA29-48F3-ACF3-2E6798FE13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1004C-91FC-4749-A166-C29DF056B638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57EDD-BA29-48F3-ACF3-2E6798FE1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A71004C-91FC-4749-A166-C29DF056B638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7257EDD-BA29-48F3-ACF3-2E6798FE13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A71004C-91FC-4749-A166-C29DF056B638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7257EDD-BA29-48F3-ACF3-2E6798FE13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A71004C-91FC-4749-A166-C29DF056B638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7257EDD-BA29-48F3-ACF3-2E6798FE1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772816"/>
            <a:ext cx="4968552" cy="2376264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latin typeface="Arial" pitchFamily="34" charset="0"/>
                <a:cs typeface="Arial" pitchFamily="34" charset="0"/>
              </a:rPr>
              <a:t>Кто стоит </a:t>
            </a:r>
            <a:br>
              <a:rPr lang="ru-RU" sz="5400" b="1" dirty="0" smtClean="0">
                <a:latin typeface="Arial" pitchFamily="34" charset="0"/>
                <a:cs typeface="Arial" pitchFamily="34" charset="0"/>
              </a:rPr>
            </a:b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на страже закона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60648"/>
            <a:ext cx="3384376" cy="93086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Обществознание 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7 класс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 descr="суд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188640"/>
            <a:ext cx="2671066" cy="3744143"/>
          </a:xfrm>
          <a:prstGeom prst="rect">
            <a:avLst/>
          </a:prstGeom>
          <a:noFill/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1547664" y="4653136"/>
            <a:ext cx="6552728" cy="1224136"/>
          </a:xfrm>
          <a:prstGeom prst="rect">
            <a:avLst/>
          </a:prstGeom>
        </p:spPr>
        <p:txBody>
          <a:bodyPr tIns="0">
            <a:normAutofit/>
          </a:bodyPr>
          <a:lstStyle/>
          <a:p>
            <a:pPr marL="27432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30000"/>
                  <a:satMod val="1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7809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Презумпция невиновности: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259632" y="1196752"/>
            <a:ext cx="7416824" cy="5051648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ru-RU" dirty="0" smtClean="0">
                <a:latin typeface="Arial" charset="0"/>
              </a:rPr>
              <a:t>«…обвиняемый считается </a:t>
            </a:r>
            <a:r>
              <a:rPr lang="ru-RU" i="1" u="sng" dirty="0" smtClean="0">
                <a:solidFill>
                  <a:srgbClr val="C00000"/>
                </a:solidFill>
                <a:latin typeface="Arial" charset="0"/>
              </a:rPr>
              <a:t>невиновным</a:t>
            </a:r>
            <a:r>
              <a:rPr lang="ru-RU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dirty="0" smtClean="0">
                <a:latin typeface="Arial" charset="0"/>
              </a:rPr>
              <a:t>до тех пор, пока его вина не будет доказана в установленном законом            порядке».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i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3501008"/>
            <a:ext cx="4697771" cy="30906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0"/>
            <a:ext cx="7025984" cy="18894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</a:rPr>
              <a:t>Органы внутренних дел</a:t>
            </a:r>
            <a:b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</a:rPr>
            </a:br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</a:rPr>
              <a:t>(полиция)</a:t>
            </a:r>
            <a:b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</a:rPr>
            </a:br>
            <a:r>
              <a:rPr lang="ru-RU" sz="3200" dirty="0" smtClean="0">
                <a:latin typeface="Arial" charset="0"/>
              </a:rPr>
              <a:t>следят за общественным порядком,</a:t>
            </a:r>
            <a:br>
              <a:rPr lang="ru-RU" sz="3200" dirty="0" smtClean="0">
                <a:latin typeface="Arial" charset="0"/>
              </a:rPr>
            </a:br>
            <a:r>
              <a:rPr lang="ru-RU" sz="3200" dirty="0" smtClean="0">
                <a:latin typeface="Arial" charset="0"/>
              </a:rPr>
              <a:t>борются с правонарушениями</a:t>
            </a:r>
            <a:endParaRPr lang="ru-RU" sz="3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Содержимое 3" descr="2011_02_25t084206z_1569220162_gm1e72p1ajg01_rtrmadp_3_russia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215640" y="3395408"/>
            <a:ext cx="1950720" cy="1283208"/>
          </a:xfrm>
        </p:spPr>
      </p:pic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65" y="-1"/>
            <a:ext cx="2811043" cy="1600733"/>
          </a:xfrm>
          <a:prstGeom prst="rect">
            <a:avLst/>
          </a:prstGeom>
        </p:spPr>
      </p:pic>
      <p:pic>
        <p:nvPicPr>
          <p:cNvPr id="6" name="Picture 2" descr="http://profrt.ru/wp-content/uploads/2013/05/%D0%BF%D0%BE%D0%BB%D0%B8%D1%86%D0%B8%D1%8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1714489"/>
            <a:ext cx="5000660" cy="3833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674056" cy="488255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Содержимое 3" descr="logo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339752" y="1412776"/>
            <a:ext cx="5251394" cy="2990377"/>
          </a:xfrm>
        </p:spPr>
      </p:pic>
      <p:sp>
        <p:nvSpPr>
          <p:cNvPr id="5" name="Блок-схема: знак завершения 4"/>
          <p:cNvSpPr/>
          <p:nvPr/>
        </p:nvSpPr>
        <p:spPr>
          <a:xfrm>
            <a:off x="3563888" y="404664"/>
            <a:ext cx="3024336" cy="864096"/>
          </a:xfrm>
          <a:prstGeom prst="flowChartTerminator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tx2">
                    <a:lumMod val="7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ea typeface="+mj-ea"/>
                <a:cs typeface="+mj-cs"/>
              </a:rPr>
              <a:t>Полиция</a:t>
            </a:r>
            <a:endParaRPr lang="ru-RU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1043608" y="5085184"/>
            <a:ext cx="3816424" cy="720080"/>
          </a:xfrm>
          <a:prstGeom prst="flowChartTerminato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900" b="1" dirty="0"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ea typeface="+mj-ea"/>
                <a:cs typeface="+mj-cs"/>
              </a:rPr>
              <a:t>криминальная</a:t>
            </a:r>
            <a:r>
              <a:rPr lang="ru-RU" sz="3900" b="1" dirty="0">
                <a:solidFill>
                  <a:srgbClr val="E7DEC9">
                    <a:lumMod val="25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ea typeface="+mj-ea"/>
                <a:cs typeface="+mj-cs"/>
              </a:rPr>
              <a:t> </a:t>
            </a:r>
            <a:endParaRPr lang="ru-RU" dirty="0"/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5004048" y="5085184"/>
            <a:ext cx="3880048" cy="1215752"/>
          </a:xfrm>
          <a:prstGeom prst="flowChartTerminato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900" b="1" dirty="0"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ea typeface="+mj-ea"/>
                <a:cs typeface="+mj-cs"/>
              </a:rPr>
              <a:t>общественной безопасности</a:t>
            </a:r>
            <a:r>
              <a:rPr lang="ru-RU" sz="3900" b="1" dirty="0" smtClean="0"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ea typeface="+mj-ea"/>
                <a:cs typeface="+mj-cs"/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Выгнутая влево стрелка 13"/>
          <p:cNvSpPr/>
          <p:nvPr/>
        </p:nvSpPr>
        <p:spPr>
          <a:xfrm>
            <a:off x="1259632" y="764704"/>
            <a:ext cx="2304256" cy="4608512"/>
          </a:xfrm>
          <a:prstGeom prst="curvedRightArrow">
            <a:avLst>
              <a:gd name="adj1" fmla="val 4194"/>
              <a:gd name="adj2" fmla="val 21860"/>
              <a:gd name="adj3" fmla="val 26302"/>
            </a:avLst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право стрелка 14"/>
          <p:cNvSpPr/>
          <p:nvPr/>
        </p:nvSpPr>
        <p:spPr>
          <a:xfrm>
            <a:off x="6588224" y="692696"/>
            <a:ext cx="2376264" cy="4608512"/>
          </a:xfrm>
          <a:prstGeom prst="curvedLeftArrow">
            <a:avLst>
              <a:gd name="adj1" fmla="val 4813"/>
              <a:gd name="adj2" fmla="val 16454"/>
              <a:gd name="adj3" fmla="val 25000"/>
            </a:avLst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692696"/>
            <a:ext cx="644992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</a:rPr>
              <a:t>Подразделения криминальной полиции</a:t>
            </a:r>
            <a:endParaRPr lang="ru-RU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63688" y="2348880"/>
            <a:ext cx="7170000" cy="425956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charset="0"/>
              </a:rPr>
              <a:t>уголовный розыск</a:t>
            </a:r>
            <a:endParaRPr lang="ru-RU" dirty="0">
              <a:latin typeface="Arial" charset="0"/>
            </a:endParaRPr>
          </a:p>
          <a:p>
            <a:r>
              <a:rPr lang="ru-RU" dirty="0" smtClean="0">
                <a:latin typeface="Arial" charset="0"/>
              </a:rPr>
              <a:t>подразделение </a:t>
            </a:r>
            <a:r>
              <a:rPr lang="ru-RU" dirty="0">
                <a:latin typeface="Arial" charset="0"/>
              </a:rPr>
              <a:t>по борьбе с экономическими </a:t>
            </a:r>
            <a:r>
              <a:rPr lang="ru-RU" dirty="0" smtClean="0">
                <a:latin typeface="Arial" charset="0"/>
              </a:rPr>
              <a:t>преступлениями</a:t>
            </a:r>
            <a:endParaRPr lang="ru-RU" dirty="0">
              <a:latin typeface="Arial" charset="0"/>
            </a:endParaRPr>
          </a:p>
          <a:p>
            <a:r>
              <a:rPr lang="ru-RU" dirty="0" smtClean="0">
                <a:latin typeface="Arial" charset="0"/>
              </a:rPr>
              <a:t>подразделение </a:t>
            </a:r>
            <a:r>
              <a:rPr lang="ru-RU" dirty="0">
                <a:latin typeface="Arial" charset="0"/>
              </a:rPr>
              <a:t>по борьбе с незаконным оборотом </a:t>
            </a:r>
            <a:r>
              <a:rPr lang="ru-RU" dirty="0" smtClean="0">
                <a:latin typeface="Arial" charset="0"/>
              </a:rPr>
              <a:t>наркотиков</a:t>
            </a:r>
            <a:endParaRPr lang="ru-RU" dirty="0">
              <a:latin typeface="Arial" charset="0"/>
            </a:endParaRPr>
          </a:p>
          <a:p>
            <a:r>
              <a:rPr lang="ru-RU" dirty="0" smtClean="0">
                <a:latin typeface="Arial" charset="0"/>
              </a:rPr>
              <a:t>криминалистические </a:t>
            </a:r>
            <a:r>
              <a:rPr lang="ru-RU" dirty="0">
                <a:latin typeface="Arial" charset="0"/>
              </a:rPr>
              <a:t>лаборатории и др.</a:t>
            </a:r>
          </a:p>
        </p:txBody>
      </p:sp>
      <p:pic>
        <p:nvPicPr>
          <p:cNvPr id="5" name="Рисунок 4" descr="emblema_25_obep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2555776" cy="28348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дежурная част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4929198"/>
            <a:ext cx="2153003" cy="1652581"/>
          </a:xfrm>
          <a:prstGeom prst="rect">
            <a:avLst/>
          </a:prstGeom>
          <a:noFill/>
        </p:spPr>
      </p:pic>
      <p:pic>
        <p:nvPicPr>
          <p:cNvPr id="5" name="Рисунок 4" descr="znak-PP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249188" cy="279101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7452320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</a:rPr>
              <a:t>Подразделения полиции </a:t>
            </a:r>
            <a:b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</a:rPr>
            </a:br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</a:rPr>
              <a:t>    общественной  безопасности</a:t>
            </a:r>
            <a:endParaRPr lang="ru-RU" sz="3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691680" y="2177480"/>
            <a:ext cx="7452320" cy="468052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dirty="0" smtClean="0">
                <a:latin typeface="Arial" charset="0"/>
              </a:rPr>
              <a:t>спецподразделения (ОМОН, СОБР)</a:t>
            </a:r>
          </a:p>
          <a:p>
            <a:pPr>
              <a:lnSpc>
                <a:spcPct val="80000"/>
              </a:lnSpc>
            </a:pPr>
            <a:r>
              <a:rPr lang="ru-RU" dirty="0" smtClean="0">
                <a:latin typeface="Arial" charset="0"/>
              </a:rPr>
              <a:t>подразделения патрульно-постовой службы</a:t>
            </a:r>
          </a:p>
          <a:p>
            <a:pPr>
              <a:lnSpc>
                <a:spcPct val="80000"/>
              </a:lnSpc>
            </a:pPr>
            <a:r>
              <a:rPr lang="ru-RU" dirty="0" smtClean="0">
                <a:latin typeface="Arial" charset="0"/>
              </a:rPr>
              <a:t>ГИБДД</a:t>
            </a:r>
          </a:p>
          <a:p>
            <a:pPr>
              <a:lnSpc>
                <a:spcPct val="80000"/>
              </a:lnSpc>
            </a:pPr>
            <a:r>
              <a:rPr lang="ru-RU" dirty="0" smtClean="0">
                <a:latin typeface="Arial" charset="0"/>
              </a:rPr>
              <a:t>подразделения вневедомственной охраны</a:t>
            </a:r>
          </a:p>
          <a:p>
            <a:pPr>
              <a:lnSpc>
                <a:spcPct val="80000"/>
              </a:lnSpc>
            </a:pPr>
            <a:r>
              <a:rPr lang="ru-RU" dirty="0" smtClean="0">
                <a:latin typeface="Arial" charset="0"/>
              </a:rPr>
              <a:t>паспортно-визовые службы</a:t>
            </a:r>
          </a:p>
          <a:p>
            <a:pPr>
              <a:lnSpc>
                <a:spcPct val="80000"/>
              </a:lnSpc>
            </a:pPr>
            <a:r>
              <a:rPr lang="ru-RU" dirty="0" smtClean="0">
                <a:latin typeface="Arial" charset="0"/>
              </a:rPr>
              <a:t>участковые уполномоченные</a:t>
            </a:r>
          </a:p>
          <a:p>
            <a:pPr>
              <a:lnSpc>
                <a:spcPct val="80000"/>
              </a:lnSpc>
            </a:pPr>
            <a:r>
              <a:rPr lang="ru-RU" dirty="0" smtClean="0">
                <a:latin typeface="Arial" charset="0"/>
              </a:rPr>
              <a:t>подразделения по делам несовершеннолетних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Picture 13" descr="Рисунок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2786058"/>
            <a:ext cx="1428760" cy="2184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746064" cy="122899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Подразделение </a:t>
            </a:r>
            <a:b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по делам несовершеннолетних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Содержимое 3" descr="инспектор по делам несов-летних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071538" y="1428736"/>
            <a:ext cx="4572270" cy="2843014"/>
          </a:xfrm>
        </p:spPr>
      </p:pic>
      <p:pic>
        <p:nvPicPr>
          <p:cNvPr id="5" name="Picture 4" descr="подразделение по делам несовершеннолетних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3500438"/>
            <a:ext cx="4143372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03468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Домашнее задание</a:t>
            </a:r>
            <a:b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effectLst/>
                <a:latin typeface="Arial Narrow" pitchFamily="34" charset="0"/>
                <a:ea typeface="+mn-ea"/>
                <a:cs typeface="Arial" charset="0"/>
              </a:rPr>
              <a:t> 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  <a:t>§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11, с.118 – 128 прочитать, ответить на вопросы</a:t>
            </a:r>
            <a:b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подготовить проект</a:t>
            </a:r>
            <a:b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5" descr="ag00029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4797152"/>
            <a:ext cx="2354980" cy="1867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332656"/>
            <a:ext cx="5512656" cy="603468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сегодня я узнал…</a:t>
            </a:r>
            <a:b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было интересно…</a:t>
            </a:r>
            <a:b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я понял, что…</a:t>
            </a:r>
            <a:b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теперь я могу…</a:t>
            </a:r>
            <a:b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я почувствовал, что…</a:t>
            </a:r>
            <a:b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я научился…</a:t>
            </a:r>
            <a:b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у меня получилось…</a:t>
            </a:r>
            <a:b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я смог…</a:t>
            </a:r>
            <a:b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я попробую…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746064" cy="3225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Что такое закон?</a:t>
            </a:r>
            <a:b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Почему нужно соблюдать закон?</a:t>
            </a:r>
            <a:b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Почему закон нуждается в защите?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8" descr="ag00317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8475" y="3717032"/>
            <a:ext cx="2295525" cy="294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818072" cy="488287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Правоохранительные – </a:t>
            </a:r>
            <a:r>
              <a:rPr lang="ru-RU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это органы, основной целью деятельности которых  является защита прав и свобод граждан, прав и законных интересов юридических лиц (организаций, предприятий). </a:t>
            </a:r>
            <a:endParaRPr lang="ru-RU" sz="4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5" descr="ag00029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4990256"/>
            <a:ext cx="2354980" cy="1867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-конечная звезда 3"/>
          <p:cNvSpPr/>
          <p:nvPr/>
        </p:nvSpPr>
        <p:spPr>
          <a:xfrm>
            <a:off x="1619672" y="188640"/>
            <a:ext cx="6840760" cy="6264696"/>
          </a:xfrm>
          <a:prstGeom prst="star5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Правоохрани</a:t>
            </a:r>
            <a:endParaRPr lang="ru-RU" sz="2800" b="1" dirty="0" smtClean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тельные </a:t>
            </a:r>
          </a:p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органы</a:t>
            </a:r>
          </a:p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РФ</a:t>
            </a:r>
            <a:endParaRPr lang="ru-RU" sz="2800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Выноска 1 (без границы) 10"/>
          <p:cNvSpPr/>
          <p:nvPr/>
        </p:nvSpPr>
        <p:spPr>
          <a:xfrm>
            <a:off x="6228184" y="764704"/>
            <a:ext cx="1512168" cy="576064"/>
          </a:xfrm>
          <a:prstGeom prst="callout1">
            <a:avLst>
              <a:gd name="adj1" fmla="val 4796"/>
              <a:gd name="adj2" fmla="val 861"/>
              <a:gd name="adj3" fmla="val -101702"/>
              <a:gd name="adj4" fmla="val -76146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Суды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4" name="Выноска 1 (без границы) 13"/>
          <p:cNvSpPr/>
          <p:nvPr/>
        </p:nvSpPr>
        <p:spPr>
          <a:xfrm>
            <a:off x="2267744" y="1124744"/>
            <a:ext cx="1512168" cy="576064"/>
          </a:xfrm>
          <a:prstGeom prst="callout1">
            <a:avLst>
              <a:gd name="adj1" fmla="val 97593"/>
              <a:gd name="adj2" fmla="val 861"/>
              <a:gd name="adj3" fmla="val 245067"/>
              <a:gd name="adj4" fmla="val -38934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ФСБ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5" name="Выноска 1 (без границы) 14"/>
          <p:cNvSpPr/>
          <p:nvPr/>
        </p:nvSpPr>
        <p:spPr>
          <a:xfrm>
            <a:off x="7164288" y="3645024"/>
            <a:ext cx="1800200" cy="576064"/>
          </a:xfrm>
          <a:prstGeom prst="callout1">
            <a:avLst>
              <a:gd name="adj1" fmla="val 4796"/>
              <a:gd name="adj2" fmla="val 98207"/>
              <a:gd name="adj3" fmla="val -179847"/>
              <a:gd name="adj4" fmla="val 70246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Полиция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16" name="Выноска 1 (без границы) 15"/>
          <p:cNvSpPr/>
          <p:nvPr/>
        </p:nvSpPr>
        <p:spPr>
          <a:xfrm>
            <a:off x="3707904" y="6093296"/>
            <a:ext cx="2520280" cy="576064"/>
          </a:xfrm>
          <a:prstGeom prst="callout1">
            <a:avLst>
              <a:gd name="adj1" fmla="val 97594"/>
              <a:gd name="adj2" fmla="val 99473"/>
              <a:gd name="adj3" fmla="val 64356"/>
              <a:gd name="adj4" fmla="val 136334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Прокуратура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7" name="Выноска 1 (без границы) 16"/>
          <p:cNvSpPr/>
          <p:nvPr/>
        </p:nvSpPr>
        <p:spPr>
          <a:xfrm>
            <a:off x="1187624" y="4653136"/>
            <a:ext cx="1800200" cy="576064"/>
          </a:xfrm>
          <a:prstGeom prst="callout1">
            <a:avLst>
              <a:gd name="adj1" fmla="val 102478"/>
              <a:gd name="adj2" fmla="val 1605"/>
              <a:gd name="adj3" fmla="val 313444"/>
              <a:gd name="adj4" fmla="val 9651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Таможня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8" name="Рисунок 17" descr="40768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628800"/>
            <a:ext cx="2942114" cy="2794620"/>
          </a:xfrm>
          <a:prstGeom prst="rect">
            <a:avLst/>
          </a:prstGeom>
        </p:spPr>
      </p:pic>
      <p:pic>
        <p:nvPicPr>
          <p:cNvPr id="28" name="Рисунок 27" descr="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5229200"/>
            <a:ext cx="1266825" cy="1419225"/>
          </a:xfrm>
          <a:prstGeom prst="rect">
            <a:avLst/>
          </a:prstGeom>
        </p:spPr>
      </p:pic>
      <p:pic>
        <p:nvPicPr>
          <p:cNvPr id="31" name="Рисунок 30" descr="emblem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16216" y="4886325"/>
            <a:ext cx="1657350" cy="1971675"/>
          </a:xfrm>
          <a:prstGeom prst="rect">
            <a:avLst/>
          </a:prstGeom>
        </p:spPr>
      </p:pic>
      <p:pic>
        <p:nvPicPr>
          <p:cNvPr id="32" name="Рисунок 31" descr="su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3968" y="0"/>
            <a:ext cx="1556792" cy="1556792"/>
          </a:xfrm>
          <a:prstGeom prst="rect">
            <a:avLst/>
          </a:prstGeom>
        </p:spPr>
      </p:pic>
      <p:pic>
        <p:nvPicPr>
          <p:cNvPr id="35" name="Рисунок 34" descr="log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84168" y="1844824"/>
            <a:ext cx="2843808" cy="16193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7242008" cy="14261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Федеральная служба безопасности (ФСБ)</a:t>
            </a:r>
            <a:b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борется с терроризмом, шпионажем и др. преступлениями против государства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0" descr="Спецподразделение ФСБ по борьбе с терроризмом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57290" y="2214554"/>
            <a:ext cx="3238500" cy="2486025"/>
          </a:xfrm>
          <a:noFill/>
        </p:spPr>
      </p:pic>
      <p:pic>
        <p:nvPicPr>
          <p:cNvPr id="5" name="Рисунок 4" descr="40768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612576" y="0"/>
            <a:ext cx="3123347" cy="2966768"/>
          </a:xfrm>
          <a:prstGeom prst="rect">
            <a:avLst/>
          </a:prstGeom>
        </p:spPr>
      </p:pic>
      <p:pic>
        <p:nvPicPr>
          <p:cNvPr id="8" name="Picture 11" descr="Борьба ФСБ сс шпионажем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786314" y="3786190"/>
            <a:ext cx="3384550" cy="2543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0"/>
            <a:ext cx="7380312" cy="19168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Таможня </a:t>
            </a:r>
            <a:b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dirty="0" smtClean="0">
                <a:latin typeface="Arial" pitchFamily="34" charset="0"/>
                <a:cs typeface="Arial" pitchFamily="34" charset="0"/>
              </a:rPr>
              <a:t>следит за законностью  перемещений товаров через границу</a:t>
            </a:r>
            <a:endParaRPr lang="ru-RU" dirty="0"/>
          </a:p>
        </p:txBody>
      </p:sp>
      <p:pic>
        <p:nvPicPr>
          <p:cNvPr id="4" name="Содержимое 3" descr="i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763688" cy="1975861"/>
          </a:xfrm>
        </p:spPr>
      </p:pic>
      <p:pic>
        <p:nvPicPr>
          <p:cNvPr id="5" name="Picture 5" descr="Таможенный пункт РФ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1892400"/>
            <a:ext cx="4362603" cy="325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http://vladnews.ru/uploads/akimov/071210/i-27-chto-text-f02_6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65248" y="3786190"/>
            <a:ext cx="4078751" cy="3071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0"/>
            <a:ext cx="7097992" cy="22048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Прокуратура</a:t>
            </a:r>
            <a:b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dirty="0" smtClean="0">
                <a:latin typeface="Arial" pitchFamily="34" charset="0"/>
                <a:cs typeface="Arial" pitchFamily="34" charset="0"/>
              </a:rPr>
              <a:t>надзирает за соблюдением законов,</a:t>
            </a:r>
            <a:br>
              <a:rPr lang="ru-RU" sz="3600" dirty="0" smtClean="0">
                <a:latin typeface="Arial" pitchFamily="34" charset="0"/>
                <a:cs typeface="Arial" pitchFamily="34" charset="0"/>
              </a:rPr>
            </a:br>
            <a:r>
              <a:rPr lang="ru-RU" sz="3600" dirty="0" smtClean="0">
                <a:latin typeface="Arial" pitchFamily="34" charset="0"/>
                <a:cs typeface="Arial" pitchFamily="34" charset="0"/>
              </a:rPr>
              <a:t>представляет интересы государства в судебном процессе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Содержимое 3" descr="prokuratura.jpe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000100" y="2143116"/>
            <a:ext cx="4005756" cy="2811732"/>
          </a:xfrm>
        </p:spPr>
      </p:pic>
      <p:pic>
        <p:nvPicPr>
          <p:cNvPr id="5" name="Рисунок 4" descr="emble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872208" cy="2227282"/>
          </a:xfrm>
          <a:prstGeom prst="rect">
            <a:avLst/>
          </a:prstGeom>
        </p:spPr>
      </p:pic>
      <p:pic>
        <p:nvPicPr>
          <p:cNvPr id="6" name="Picture 2" descr="http://static.ngs.ru/news/preview/859dee302db4684e3880a317c60cce2e0675dfea_4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2442215"/>
            <a:ext cx="4143372" cy="4415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7718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1538205" cy="184482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0"/>
            <a:ext cx="7488832" cy="155679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</a:rPr>
              <a:t>Суды</a:t>
            </a:r>
            <a:r>
              <a:rPr lang="ru-RU" sz="3200" dirty="0" smtClean="0">
                <a:solidFill>
                  <a:srgbClr val="0C670E"/>
                </a:solidFill>
                <a:latin typeface="Arial" charset="0"/>
              </a:rPr>
              <a:t> </a:t>
            </a:r>
            <a:br>
              <a:rPr lang="ru-RU" sz="3200" dirty="0" smtClean="0">
                <a:solidFill>
                  <a:srgbClr val="0C670E"/>
                </a:solidFill>
                <a:latin typeface="Arial" charset="0"/>
              </a:rPr>
            </a:br>
            <a:r>
              <a:rPr lang="ru-RU" sz="3200" dirty="0" smtClean="0">
                <a:latin typeface="Arial" charset="0"/>
              </a:rPr>
              <a:t>осуществляют правосудие и     обеспечивают законность в обществе.</a:t>
            </a:r>
            <a:endParaRPr lang="ru-RU" sz="3200" dirty="0"/>
          </a:p>
        </p:txBody>
      </p:sp>
      <p:pic>
        <p:nvPicPr>
          <p:cNvPr id="4" name="Содержимое 3" descr="yrsyl.jpe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1071538" y="1714488"/>
            <a:ext cx="4309303" cy="2883170"/>
          </a:xfrm>
        </p:spPr>
      </p:pic>
      <p:pic>
        <p:nvPicPr>
          <p:cNvPr id="6" name="Picture 2" descr="http://www.gazetairkutsk.ru/wp-content/uploads/2011/12/558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14194" y="3714752"/>
            <a:ext cx="4629806" cy="3143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120" y="274638"/>
            <a:ext cx="3281568" cy="56207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Фемида</a:t>
            </a:r>
            <a:endParaRPr lang="ru-RU" b="1" dirty="0"/>
          </a:p>
        </p:txBody>
      </p:sp>
      <p:pic>
        <p:nvPicPr>
          <p:cNvPr id="4" name="Содержимое 3" descr="3464_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226176"/>
            <a:ext cx="4320480" cy="6388794"/>
          </a:xfrm>
        </p:spPr>
      </p:pic>
      <p:sp>
        <p:nvSpPr>
          <p:cNvPr id="5" name="Прямоугольник 4"/>
          <p:cNvSpPr/>
          <p:nvPr/>
        </p:nvSpPr>
        <p:spPr>
          <a:xfrm>
            <a:off x="5796136" y="1484784"/>
            <a:ext cx="30243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tx2"/>
                </a:solidFill>
                <a:latin typeface="Arial" charset="0"/>
              </a:rPr>
              <a:t>повязка на глазах </a:t>
            </a:r>
            <a:r>
              <a:rPr lang="ru-RU" sz="2800" dirty="0" smtClean="0">
                <a:solidFill>
                  <a:schemeClr val="tx2"/>
                </a:solidFill>
                <a:latin typeface="Arial" charset="0"/>
              </a:rPr>
              <a:t>– символ беспристрастия</a:t>
            </a:r>
          </a:p>
          <a:p>
            <a:pPr>
              <a:buFont typeface="Arial" pitchFamily="34" charset="0"/>
              <a:buChar char="•"/>
            </a:pPr>
            <a:endParaRPr lang="ru-RU" sz="2800" dirty="0" smtClean="0">
              <a:solidFill>
                <a:schemeClr val="tx2"/>
              </a:solidFill>
              <a:latin typeface="Arial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tx2"/>
                </a:solidFill>
                <a:latin typeface="Arial" charset="0"/>
              </a:rPr>
              <a:t>весы</a:t>
            </a:r>
            <a:r>
              <a:rPr lang="ru-RU" sz="2800" dirty="0" smtClean="0">
                <a:solidFill>
                  <a:schemeClr val="tx2"/>
                </a:solidFill>
                <a:latin typeface="Arial" charset="0"/>
              </a:rPr>
              <a:t> – символ меры и справедливости </a:t>
            </a:r>
          </a:p>
          <a:p>
            <a:pPr>
              <a:buFont typeface="Arial" pitchFamily="34" charset="0"/>
              <a:buChar char="•"/>
            </a:pPr>
            <a:endParaRPr lang="ru-RU" sz="2800" dirty="0" smtClean="0">
              <a:solidFill>
                <a:schemeClr val="tx2"/>
              </a:solidFill>
              <a:latin typeface="Arial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tx2"/>
                </a:solidFill>
                <a:latin typeface="Arial" charset="0"/>
              </a:rPr>
              <a:t>меч</a:t>
            </a:r>
            <a:r>
              <a:rPr lang="ru-RU" sz="2800" dirty="0" smtClean="0">
                <a:solidFill>
                  <a:schemeClr val="tx2"/>
                </a:solidFill>
                <a:latin typeface="Arial" charset="0"/>
              </a:rPr>
              <a:t> – символ возмездия</a:t>
            </a:r>
            <a:endParaRPr lang="ru-RU" sz="2800" dirty="0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aadaba6b912d9cfd33ea2e18d8507e26e6cee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373</TotalTime>
  <Words>154</Words>
  <Application>Microsoft Office PowerPoint</Application>
  <PresentationFormat>Экран (4:3)</PresentationFormat>
  <Paragraphs>47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Эркер</vt:lpstr>
      <vt:lpstr>Кто стоит  на страже закона</vt:lpstr>
      <vt:lpstr>Что такое закон?  Почему нужно соблюдать закон?  Почему закон нуждается в защите?</vt:lpstr>
      <vt:lpstr>Правоохранительные – это органы, основной целью деятельности которых  является защита прав и свобод граждан, прав и законных интересов юридических лиц (организаций, предприятий). </vt:lpstr>
      <vt:lpstr>Слайд 4</vt:lpstr>
      <vt:lpstr>Федеральная служба безопасности (ФСБ) борется с терроризмом, шпионажем и др. преступлениями против государства</vt:lpstr>
      <vt:lpstr>Таможня  следит за законностью  перемещений товаров через границу</vt:lpstr>
      <vt:lpstr>Прокуратура надзирает за соблюдением законов, представляет интересы государства в судебном процессе</vt:lpstr>
      <vt:lpstr>Суды  осуществляют правосудие и     обеспечивают законность в обществе.</vt:lpstr>
      <vt:lpstr>Фемида</vt:lpstr>
      <vt:lpstr>Презумпция невиновности:</vt:lpstr>
      <vt:lpstr>Органы внутренних дел (полиция) следят за общественным порядком, борются с правонарушениями</vt:lpstr>
      <vt:lpstr>      </vt:lpstr>
      <vt:lpstr>Подразделения криминальной полиции</vt:lpstr>
      <vt:lpstr>Подразделения полиции      общественной  безопасности</vt:lpstr>
      <vt:lpstr>Подразделение  по делам несовершеннолетних</vt:lpstr>
      <vt:lpstr>Домашнее задание   §11, с.118 – 128 прочитать, ответить на вопросы  *подготовить проект   </vt:lpstr>
      <vt:lpstr>сегодня я узнал… было интересно… я понял, что… теперь я могу… я почувствовал, что… я научился… у меня получилось… я смог… я попробую…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Кто стоит  на страже закона</dc:title>
  <dc:creator>Евгения</dc:creator>
  <cp:lastModifiedBy>1</cp:lastModifiedBy>
  <cp:revision>42</cp:revision>
  <dcterms:created xsi:type="dcterms:W3CDTF">2013-01-14T19:58:46Z</dcterms:created>
  <dcterms:modified xsi:type="dcterms:W3CDTF">2017-03-12T20:35:43Z</dcterms:modified>
</cp:coreProperties>
</file>