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1" r:id="rId4"/>
    <p:sldId id="257" r:id="rId5"/>
    <p:sldId id="264" r:id="rId6"/>
    <p:sldId id="262" r:id="rId7"/>
    <p:sldId id="261" r:id="rId8"/>
    <p:sldId id="258" r:id="rId9"/>
    <p:sldId id="259" r:id="rId10"/>
    <p:sldId id="263" r:id="rId11"/>
    <p:sldId id="260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7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71004C-91FC-4749-A166-C29DF056B638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257EDD-BA29-48F3-ACF3-2E6798FE1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4968552" cy="23762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Кто стоит </a:t>
            </a:r>
            <a:br>
              <a:rPr lang="ru-RU" sz="5400" b="1" dirty="0" smtClean="0"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на страже закона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3384376" cy="9308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Обществознание 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7 класс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суд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671066" cy="3744143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4653136"/>
            <a:ext cx="6552728" cy="122413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Презумпция невиновности: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196752"/>
            <a:ext cx="7416824" cy="505164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>
                <a:latin typeface="Arial" charset="0"/>
              </a:rPr>
              <a:t>«…обвиняемый считается </a:t>
            </a:r>
            <a:r>
              <a:rPr lang="ru-RU" i="1" u="sng" dirty="0" smtClean="0">
                <a:solidFill>
                  <a:srgbClr val="C00000"/>
                </a:solidFill>
                <a:latin typeface="Arial" charset="0"/>
              </a:rPr>
              <a:t>невиновным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до тех пор, пока его вина не будет доказана в установленном законом            порядке».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501008"/>
            <a:ext cx="4697771" cy="309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025984" cy="1889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Органы внутренних дел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(полиция)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следят за общественным порядком,</a:t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борются с правонарушениями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2011_02_25t084206z_1569220162_gm1e72p1ajg01_rtrmadp_3_russ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5640" y="3395408"/>
            <a:ext cx="1950720" cy="1283208"/>
          </a:xfr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5" y="-1"/>
            <a:ext cx="2811043" cy="1600733"/>
          </a:xfrm>
          <a:prstGeom prst="rect">
            <a:avLst/>
          </a:prstGeom>
        </p:spPr>
      </p:pic>
      <p:pic>
        <p:nvPicPr>
          <p:cNvPr id="6" name="Picture 2" descr="http://profrt.ru/wp-content/uploads/2013/05/%D0%BF%D0%BE%D0%BB%D0%B8%D1%86%D0%B8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14489"/>
            <a:ext cx="5000660" cy="383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48825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log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5251394" cy="2990377"/>
          </a:xfrm>
        </p:spPr>
      </p:pic>
      <p:sp>
        <p:nvSpPr>
          <p:cNvPr id="5" name="Блок-схема: знак завершения 4"/>
          <p:cNvSpPr/>
          <p:nvPr/>
        </p:nvSpPr>
        <p:spPr>
          <a:xfrm>
            <a:off x="3563888" y="404664"/>
            <a:ext cx="3024336" cy="864096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Полиция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043608" y="5085184"/>
            <a:ext cx="3816424" cy="72008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криминальная</a:t>
            </a:r>
            <a:r>
              <a:rPr lang="ru-RU" sz="3900" b="1" dirty="0">
                <a:solidFill>
                  <a:srgbClr val="E7DEC9">
                    <a:lumMod val="2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004048" y="5085184"/>
            <a:ext cx="3880048" cy="1215752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общественной безопасности</a:t>
            </a:r>
            <a:r>
              <a:rPr lang="ru-RU" sz="39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259632" y="764704"/>
            <a:ext cx="2304256" cy="4608512"/>
          </a:xfrm>
          <a:prstGeom prst="curvedRightArrow">
            <a:avLst>
              <a:gd name="adj1" fmla="val 4194"/>
              <a:gd name="adj2" fmla="val 21860"/>
              <a:gd name="adj3" fmla="val 263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6588224" y="692696"/>
            <a:ext cx="2376264" cy="4608512"/>
          </a:xfrm>
          <a:prstGeom prst="curvedLeftArrow">
            <a:avLst>
              <a:gd name="adj1" fmla="val 4813"/>
              <a:gd name="adj2" fmla="val 16454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92696"/>
            <a:ext cx="6449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Подразделения криминальной полиции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63688" y="2348880"/>
            <a:ext cx="7170000" cy="42595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charset="0"/>
              </a:rPr>
              <a:t>уголовный розыск</a:t>
            </a:r>
            <a:endParaRPr lang="ru-RU" dirty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подразделение </a:t>
            </a:r>
            <a:r>
              <a:rPr lang="ru-RU" dirty="0">
                <a:latin typeface="Arial" charset="0"/>
              </a:rPr>
              <a:t>по борьбе с экономическими </a:t>
            </a:r>
            <a:r>
              <a:rPr lang="ru-RU" dirty="0" smtClean="0">
                <a:latin typeface="Arial" charset="0"/>
              </a:rPr>
              <a:t>преступлениями</a:t>
            </a:r>
            <a:endParaRPr lang="ru-RU" dirty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подразделение </a:t>
            </a:r>
            <a:r>
              <a:rPr lang="ru-RU" dirty="0">
                <a:latin typeface="Arial" charset="0"/>
              </a:rPr>
              <a:t>по борьбе с незаконным оборотом </a:t>
            </a:r>
            <a:r>
              <a:rPr lang="ru-RU" dirty="0" smtClean="0">
                <a:latin typeface="Arial" charset="0"/>
              </a:rPr>
              <a:t>наркотиков</a:t>
            </a:r>
            <a:endParaRPr lang="ru-RU" dirty="0">
              <a:latin typeface="Arial" charset="0"/>
            </a:endParaRPr>
          </a:p>
          <a:p>
            <a:r>
              <a:rPr lang="ru-RU" dirty="0" smtClean="0">
                <a:latin typeface="Arial" charset="0"/>
              </a:rPr>
              <a:t>криминалистические </a:t>
            </a:r>
            <a:r>
              <a:rPr lang="ru-RU" dirty="0">
                <a:latin typeface="Arial" charset="0"/>
              </a:rPr>
              <a:t>лаборатории и др.</a:t>
            </a:r>
          </a:p>
        </p:txBody>
      </p:sp>
      <p:pic>
        <p:nvPicPr>
          <p:cNvPr id="5" name="Рисунок 4" descr="emblema_25_obe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555776" cy="283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дежурная ча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929198"/>
            <a:ext cx="2153003" cy="1652581"/>
          </a:xfrm>
          <a:prstGeom prst="rect">
            <a:avLst/>
          </a:prstGeom>
          <a:noFill/>
        </p:spPr>
      </p:pic>
      <p:pic>
        <p:nvPicPr>
          <p:cNvPr id="5" name="Рисунок 4" descr="znak-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49188" cy="2791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45232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Подразделения полиции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   общественной  безопасности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91680" y="2177480"/>
            <a:ext cx="7452320" cy="46805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спецподразделения (ОМОН, СОБР)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подразделения патрульно-постовой службы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ГИБДД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подразделения вневедомственной охраны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паспортно-визовые службы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участковые уполномоченные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Arial" charset="0"/>
              </a:rPr>
              <a:t>подразделения по делам несовершеннолетних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786058"/>
            <a:ext cx="1428760" cy="218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46064" cy="12289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Подразделение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делам несовершеннолетних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инспектор по делам несов-летних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4572270" cy="2843014"/>
          </a:xfrm>
        </p:spPr>
      </p:pic>
      <p:pic>
        <p:nvPicPr>
          <p:cNvPr id="5" name="Picture 4" descr="подразделение по делам несовершеннолетни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414337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0346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§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11, с.118 – 128 прочитать, ответить на вопросы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подготовить проект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97152"/>
            <a:ext cx="2354980" cy="18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512656" cy="60346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сегодня я узнал…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было интересно…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я понял, что…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теперь я могу…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я почувствовал, что…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я научился…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у меня получилось…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я смог…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я попробую…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3225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Что такое закон?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Почему нужно соблюдать закон?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Почему закон нуждается в защите?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3717032"/>
            <a:ext cx="22955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48828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Правоохранительные –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органы, основной целью деятельности которых  является защита прав и свобод граждан, прав и законных интересов юридических лиц (организаций, предприятий). 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90256"/>
            <a:ext cx="2354980" cy="18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1619672" y="188640"/>
            <a:ext cx="6840760" cy="6264696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Правоохрани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тельные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органы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1 (без границы) 10"/>
          <p:cNvSpPr/>
          <p:nvPr/>
        </p:nvSpPr>
        <p:spPr>
          <a:xfrm>
            <a:off x="6228184" y="764704"/>
            <a:ext cx="1512168" cy="576064"/>
          </a:xfrm>
          <a:prstGeom prst="callout1">
            <a:avLst>
              <a:gd name="adj1" fmla="val 4796"/>
              <a:gd name="adj2" fmla="val 861"/>
              <a:gd name="adj3" fmla="val -101702"/>
              <a:gd name="adj4" fmla="val -761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Выноска 1 (без границы) 13"/>
          <p:cNvSpPr/>
          <p:nvPr/>
        </p:nvSpPr>
        <p:spPr>
          <a:xfrm>
            <a:off x="2267744" y="1124744"/>
            <a:ext cx="1512168" cy="576064"/>
          </a:xfrm>
          <a:prstGeom prst="callout1">
            <a:avLst>
              <a:gd name="adj1" fmla="val 97593"/>
              <a:gd name="adj2" fmla="val 861"/>
              <a:gd name="adj3" fmla="val 245067"/>
              <a:gd name="adj4" fmla="val -389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ФСБ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Выноска 1 (без границы) 14"/>
          <p:cNvSpPr/>
          <p:nvPr/>
        </p:nvSpPr>
        <p:spPr>
          <a:xfrm>
            <a:off x="7164288" y="3645024"/>
            <a:ext cx="1800200" cy="576064"/>
          </a:xfrm>
          <a:prstGeom prst="callout1">
            <a:avLst>
              <a:gd name="adj1" fmla="val 4796"/>
              <a:gd name="adj2" fmla="val 98207"/>
              <a:gd name="adj3" fmla="val -179847"/>
              <a:gd name="adj4" fmla="val 702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Полиция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6" name="Выноска 1 (без границы) 15"/>
          <p:cNvSpPr/>
          <p:nvPr/>
        </p:nvSpPr>
        <p:spPr>
          <a:xfrm>
            <a:off x="3707904" y="6093296"/>
            <a:ext cx="2520280" cy="576064"/>
          </a:xfrm>
          <a:prstGeom prst="callout1">
            <a:avLst>
              <a:gd name="adj1" fmla="val 97594"/>
              <a:gd name="adj2" fmla="val 99473"/>
              <a:gd name="adj3" fmla="val 64356"/>
              <a:gd name="adj4" fmla="val 1363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Прокуратура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Выноска 1 (без границы) 16"/>
          <p:cNvSpPr/>
          <p:nvPr/>
        </p:nvSpPr>
        <p:spPr>
          <a:xfrm>
            <a:off x="1187624" y="4653136"/>
            <a:ext cx="1800200" cy="576064"/>
          </a:xfrm>
          <a:prstGeom prst="callout1">
            <a:avLst>
              <a:gd name="adj1" fmla="val 102478"/>
              <a:gd name="adj2" fmla="val 1605"/>
              <a:gd name="adj3" fmla="val 313444"/>
              <a:gd name="adj4" fmla="val 9651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Таможня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4076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2942114" cy="2794620"/>
          </a:xfrm>
          <a:prstGeom prst="rect">
            <a:avLst/>
          </a:prstGeom>
        </p:spPr>
      </p:pic>
      <p:pic>
        <p:nvPicPr>
          <p:cNvPr id="28" name="Рисунок 2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229200"/>
            <a:ext cx="1266825" cy="1419225"/>
          </a:xfrm>
          <a:prstGeom prst="rect">
            <a:avLst/>
          </a:prstGeom>
        </p:spPr>
      </p:pic>
      <p:pic>
        <p:nvPicPr>
          <p:cNvPr id="31" name="Рисунок 30" descr="embl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886325"/>
            <a:ext cx="1657350" cy="1971675"/>
          </a:xfrm>
          <a:prstGeom prst="rect">
            <a:avLst/>
          </a:prstGeom>
        </p:spPr>
      </p:pic>
      <p:pic>
        <p:nvPicPr>
          <p:cNvPr id="32" name="Рисунок 31" descr="su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0"/>
            <a:ext cx="1556792" cy="1556792"/>
          </a:xfrm>
          <a:prstGeom prst="rect">
            <a:avLst/>
          </a:prstGeom>
        </p:spPr>
      </p:pic>
      <p:pic>
        <p:nvPicPr>
          <p:cNvPr id="35" name="Рисунок 34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844824"/>
            <a:ext cx="2843808" cy="161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4200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служба безопасности (ФСБ)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борется с терроризмом, шпионажем и др. преступлениями против государства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Спецподразделение ФСБ по борьбе с терроризмо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2214554"/>
            <a:ext cx="3238500" cy="2486025"/>
          </a:xfrm>
          <a:noFill/>
        </p:spPr>
      </p:pic>
      <p:pic>
        <p:nvPicPr>
          <p:cNvPr id="5" name="Рисунок 4" descr="4076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0"/>
            <a:ext cx="3123347" cy="2966768"/>
          </a:xfrm>
          <a:prstGeom prst="rect">
            <a:avLst/>
          </a:prstGeom>
        </p:spPr>
      </p:pic>
      <p:pic>
        <p:nvPicPr>
          <p:cNvPr id="8" name="Picture 11" descr="Борьба ФСБ сс шпионаже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6314" y="3786190"/>
            <a:ext cx="338455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Таможня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следит за законностью  перемещений товаров через границу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63688" cy="1975861"/>
          </a:xfrm>
        </p:spPr>
      </p:pic>
      <p:pic>
        <p:nvPicPr>
          <p:cNvPr id="5" name="Picture 5" descr="Таможенный пункт Р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92400"/>
            <a:ext cx="4362603" cy="32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vladnews.ru/uploads/akimov/071210/i-27-chto-text-f02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248" y="3786190"/>
            <a:ext cx="4078751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097992" cy="2204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Прокуратура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надзирает за соблюдением законов,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представляет интересы государства в судебном процессе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prokuratura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4005756" cy="2811732"/>
          </a:xfrm>
        </p:spPr>
      </p:pic>
      <p:pic>
        <p:nvPicPr>
          <p:cNvPr id="5" name="Рисунок 4" descr="embl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72208" cy="2227282"/>
          </a:xfrm>
          <a:prstGeom prst="rect">
            <a:avLst/>
          </a:prstGeom>
        </p:spPr>
      </p:pic>
      <p:pic>
        <p:nvPicPr>
          <p:cNvPr id="6" name="Picture 2" descr="http://static.ngs.ru/news/preview/859dee302db4684e3880a317c60cce2e0675dfea_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42215"/>
            <a:ext cx="4143372" cy="441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7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538205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88832" cy="1556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Суды</a:t>
            </a:r>
            <a:r>
              <a:rPr lang="ru-RU" sz="3200" dirty="0" smtClean="0">
                <a:solidFill>
                  <a:srgbClr val="0C670E"/>
                </a:solidFill>
                <a:latin typeface="Arial" charset="0"/>
              </a:rPr>
              <a:t> </a:t>
            </a:r>
            <a:br>
              <a:rPr lang="ru-RU" sz="3200" dirty="0" smtClean="0">
                <a:solidFill>
                  <a:srgbClr val="0C670E"/>
                </a:solidFill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осуществляют правосудие и     обеспечивают законность в обществе.</a:t>
            </a:r>
            <a:endParaRPr lang="ru-RU" sz="3200" dirty="0"/>
          </a:p>
        </p:txBody>
      </p:sp>
      <p:pic>
        <p:nvPicPr>
          <p:cNvPr id="4" name="Содержимое 3" descr="yrsyl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714488"/>
            <a:ext cx="4309303" cy="2883170"/>
          </a:xfrm>
        </p:spPr>
      </p:pic>
      <p:pic>
        <p:nvPicPr>
          <p:cNvPr id="6" name="Picture 2" descr="http://www.gazetairkutsk.ru/wp-content/uploads/2011/12/5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194" y="3714752"/>
            <a:ext cx="462980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281568" cy="562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Фемида</a:t>
            </a:r>
            <a:endParaRPr lang="ru-RU" b="1" dirty="0"/>
          </a:p>
        </p:txBody>
      </p:sp>
      <p:pic>
        <p:nvPicPr>
          <p:cNvPr id="4" name="Содержимое 3" descr="3464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6176"/>
            <a:ext cx="4320480" cy="6388794"/>
          </a:xfrm>
        </p:spPr>
      </p:pic>
      <p:sp>
        <p:nvSpPr>
          <p:cNvPr id="5" name="Прямоугольник 4"/>
          <p:cNvSpPr/>
          <p:nvPr/>
        </p:nvSpPr>
        <p:spPr>
          <a:xfrm>
            <a:off x="5796136" y="1484784"/>
            <a:ext cx="3024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повязка на глазах </a:t>
            </a:r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– символ беспристрастия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весы</a:t>
            </a:r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 – символ меры и справедливости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chemeClr val="tx2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меч</a:t>
            </a:r>
            <a:r>
              <a:rPr lang="ru-RU" sz="2800" dirty="0" smtClean="0">
                <a:solidFill>
                  <a:schemeClr val="tx2"/>
                </a:solidFill>
                <a:latin typeface="Arial" charset="0"/>
              </a:rPr>
              <a:t> – символ возмездия</a:t>
            </a:r>
            <a:endParaRPr lang="ru-RU" sz="2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adaba6b912d9cfd33ea2e18d8507e26e6ce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373</TotalTime>
  <Words>154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Кто стоит  на страже закона</vt:lpstr>
      <vt:lpstr>Что такое закон?  Почему нужно соблюдать закон?  Почему закон нуждается в защите?</vt:lpstr>
      <vt:lpstr>Правоохранительные – это органы, основной целью деятельности которых  является защита прав и свобод граждан, прав и законных интересов юридических лиц (организаций, предприятий). </vt:lpstr>
      <vt:lpstr>Слайд 4</vt:lpstr>
      <vt:lpstr>Федеральная служба безопасности (ФСБ) борется с терроризмом, шпионажем и др. преступлениями против государства</vt:lpstr>
      <vt:lpstr>Таможня  следит за законностью  перемещений товаров через границу</vt:lpstr>
      <vt:lpstr>Прокуратура надзирает за соблюдением законов, представляет интересы государства в судебном процессе</vt:lpstr>
      <vt:lpstr>Суды  осуществляют правосудие и     обеспечивают законность в обществе.</vt:lpstr>
      <vt:lpstr>Фемида</vt:lpstr>
      <vt:lpstr>Презумпция невиновности:</vt:lpstr>
      <vt:lpstr>Органы внутренних дел (полиция) следят за общественным порядком, борются с правонарушениями</vt:lpstr>
      <vt:lpstr>      </vt:lpstr>
      <vt:lpstr>Подразделения криминальной полиции</vt:lpstr>
      <vt:lpstr>Подразделения полиции      общественной  безопасности</vt:lpstr>
      <vt:lpstr>Подразделение  по делам несовершеннолетних</vt:lpstr>
      <vt:lpstr>Домашнее задание   §11, с.118 – 128 прочитать, ответить на вопросы  *подготовить проект   </vt:lpstr>
      <vt:lpstr>сегодня я узнал… было интересно… я понял, что… теперь я могу… я почувствовал, что… я научился… у меня получилось… я смог… я попробую…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стоит  на страже закона</dc:title>
  <dc:creator>Евгения</dc:creator>
  <cp:lastModifiedBy>1</cp:lastModifiedBy>
  <cp:revision>42</cp:revision>
  <dcterms:created xsi:type="dcterms:W3CDTF">2013-01-14T19:58:46Z</dcterms:created>
  <dcterms:modified xsi:type="dcterms:W3CDTF">2017-03-12T20:35:43Z</dcterms:modified>
</cp:coreProperties>
</file>