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65" r:id="rId3"/>
    <p:sldId id="264" r:id="rId4"/>
    <p:sldId id="287" r:id="rId5"/>
    <p:sldId id="288" r:id="rId6"/>
    <p:sldId id="256" r:id="rId7"/>
    <p:sldId id="260" r:id="rId8"/>
    <p:sldId id="276" r:id="rId9"/>
    <p:sldId id="257" r:id="rId10"/>
    <p:sldId id="258" r:id="rId11"/>
    <p:sldId id="259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B4C"/>
    <a:srgbClr val="B98E63"/>
    <a:srgbClr val="C5A17D"/>
    <a:srgbClr val="141658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88513-CF42-43B7-843E-8D5726543D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1D596-5EA3-4344-8CAD-1F2ACA89B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EBA87-EEBE-4CA0-9BAE-FCD5B2C3E6DB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9C817-8671-44EE-883A-0D00E7C296D3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6D78-8B50-4DAB-8BC9-7BB6C077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617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67362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89297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Игра-практикум</a:t>
            </a:r>
          </a:p>
          <a:p>
            <a:pPr algn="ctr"/>
            <a:r>
              <a:rPr lang="ru-RU" sz="4000" b="1" dirty="0" smtClean="0"/>
              <a:t> «ПУТЕШЕСТВИЕ В ГОРОД  ПРАВОГРАД»</a:t>
            </a:r>
            <a:endParaRPr lang="ru-RU" sz="4000" dirty="0" smtClean="0"/>
          </a:p>
          <a:p>
            <a:pPr algn="ctr"/>
            <a:r>
              <a:rPr lang="ru-RU" sz="3600" b="1" dirty="0" smtClean="0"/>
              <a:t>среди учащихся 10-11 классов</a:t>
            </a:r>
            <a:endParaRPr lang="ru-RU" sz="3600" dirty="0" smtClean="0"/>
          </a:p>
          <a:p>
            <a:pPr algn="ctr"/>
            <a:r>
              <a:rPr lang="ru-RU" sz="3600" b="1" dirty="0" smtClean="0"/>
              <a:t>Нижнетуринского городского округа</a:t>
            </a:r>
            <a:endParaRPr lang="ru-RU" sz="3600" dirty="0" smtClean="0"/>
          </a:p>
          <a:p>
            <a:pPr algn="ctr">
              <a:defRPr/>
            </a:pPr>
            <a:endParaRPr lang="ru-RU" sz="3200" dirty="0" smtClean="0">
              <a:ln w="11430"/>
              <a:solidFill>
                <a:schemeClr val="bg1"/>
              </a:solidFill>
              <a:latin typeface="DynarShadow" pitchFamily="2" charset="0"/>
            </a:endParaRPr>
          </a:p>
          <a:p>
            <a:pPr algn="ctr">
              <a:defRPr/>
            </a:pPr>
            <a:endParaRPr lang="ru-RU" sz="28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ynarShadow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4214818"/>
            <a:ext cx="3786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Место проведения: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МАОУ «НТГ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Автор: Гордеева </a:t>
            </a:r>
          </a:p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Елена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Николаевна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6143644"/>
            <a:ext cx="283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Нижняя Тура , 2016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3779"/>
            <a:ext cx="9144000" cy="6861779"/>
          </a:xfrm>
          <a:prstGeom prst="rect">
            <a:avLst/>
          </a:prstGeom>
          <a:noFill/>
        </p:spPr>
      </p:pic>
      <p:pic>
        <p:nvPicPr>
          <p:cNvPr id="2" name="Рисунок 1" descr="tumblr_kqq5lgIMvY1qa5armo1_4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42"/>
            <a:ext cx="5903873" cy="600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3779"/>
            <a:ext cx="9144000" cy="6861779"/>
          </a:xfrm>
          <a:prstGeom prst="rect">
            <a:avLst/>
          </a:prstGeom>
          <a:noFill/>
        </p:spPr>
      </p:pic>
      <p:pic>
        <p:nvPicPr>
          <p:cNvPr id="2" name="Рисунок 5" descr="16104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5377541" cy="363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785786" y="4214818"/>
            <a:ext cx="7810533" cy="37306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Человек всегда может сделать выбор.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Выбор, направленный во благо другому – это и есть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«моральный выбор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1"/>
            <a:ext cx="9144000" cy="6861779"/>
          </a:xfrm>
          <a:prstGeom prst="rect">
            <a:avLst/>
          </a:prstGeom>
          <a:noFill/>
        </p:spPr>
      </p:pic>
      <p:pic>
        <p:nvPicPr>
          <p:cNvPr id="5" name="Picture 7" descr="1c83907c84e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35" y="2379026"/>
            <a:ext cx="8301469" cy="4478975"/>
          </a:xfrm>
          <a:prstGeom prst="rect">
            <a:avLst/>
          </a:prstGeom>
          <a:noFill/>
        </p:spPr>
      </p:pic>
      <p:pic>
        <p:nvPicPr>
          <p:cNvPr id="6" name="Picture 5" descr="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243127" cy="2243128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00232" y="5000636"/>
            <a:ext cx="5286412" cy="20208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ynarShadow" pitchFamily="2" charset="0"/>
                <a:ea typeface="+mj-ea"/>
                <a:cs typeface="+mj-cs"/>
              </a:rPr>
              <a:t>Благодарим за сотрудничество!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617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785794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 smtClean="0">
                <a:solidFill>
                  <a:schemeClr val="bg1"/>
                </a:solidFill>
              </a:rPr>
              <a:t>«Чтобы страна могла жить, нужно, чтобы жили права» (А. Мицкевич)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5716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5400" dirty="0">
              <a:ln>
                <a:solidFill>
                  <a:schemeClr val="bg1"/>
                </a:solidFill>
              </a:ln>
              <a:latin typeface="DynarShadow" pitchFamily="2" charset="0"/>
            </a:endParaRPr>
          </a:p>
        </p:txBody>
      </p:sp>
      <p:pic>
        <p:nvPicPr>
          <p:cNvPr id="10" name="Picture 2" descr="C:\Documents and Settings\Наталья\Мои документы\Мои рисунки\centerimg_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428628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1"/>
            <a:ext cx="9144000" cy="68617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500042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u="sng" dirty="0" smtClean="0">
                <a:solidFill>
                  <a:schemeClr val="bg1"/>
                </a:solidFill>
                <a:latin typeface="DynarShadow" pitchFamily="2" charset="0"/>
              </a:rPr>
              <a:t>Кроссворд.</a:t>
            </a:r>
          </a:p>
          <a:p>
            <a:pPr algn="ctr"/>
            <a:endParaRPr lang="ru-RU" sz="5400" dirty="0" smtClean="0">
              <a:solidFill>
                <a:schemeClr val="bg1"/>
              </a:solidFill>
              <a:latin typeface="DynarShadow" pitchFamily="2" charset="0"/>
            </a:endParaRPr>
          </a:p>
        </p:txBody>
      </p:sp>
      <p:pic>
        <p:nvPicPr>
          <p:cNvPr id="24687" name="Picture 111" descr="C:\Users\1\Desktop\Игра-практикум_апрель 2015 г\Наша игра\20131013_140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360054" cy="5500702"/>
          </a:xfrm>
          <a:prstGeom prst="rect">
            <a:avLst/>
          </a:prstGeom>
          <a:noFill/>
        </p:spPr>
      </p:pic>
      <p:pic>
        <p:nvPicPr>
          <p:cNvPr id="24688" name="Picture 112" descr="C:\Users\1\Desktop\Игра-практикум_апрель 2015 г\Наша игра\129371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643050"/>
            <a:ext cx="5643570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1"/>
            <a:ext cx="9144000" cy="68617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500042"/>
            <a:ext cx="52149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chemeClr val="bg1"/>
                </a:solidFill>
                <a:latin typeface="DynarShadow" pitchFamily="2" charset="0"/>
              </a:rPr>
              <a:t>Игра-упражнение</a:t>
            </a:r>
            <a:r>
              <a:rPr lang="ru-RU" sz="4000" dirty="0" smtClean="0">
                <a:solidFill>
                  <a:schemeClr val="bg1"/>
                </a:solidFill>
                <a:latin typeface="DynarShadow" pitchFamily="2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по Всеобщей декларации прав человека </a:t>
            </a:r>
            <a:endParaRPr lang="ru-RU" sz="4000" u="sng" dirty="0" smtClean="0">
              <a:solidFill>
                <a:schemeClr val="bg1"/>
              </a:solidFill>
              <a:latin typeface="DynarShadow" pitchFamily="2" charset="0"/>
            </a:endParaRPr>
          </a:p>
          <a:p>
            <a:pPr algn="ctr"/>
            <a:endParaRPr lang="ru-RU" sz="5400" dirty="0" smtClean="0">
              <a:solidFill>
                <a:schemeClr val="bg1"/>
              </a:solidFill>
              <a:latin typeface="DynarShadow" pitchFamily="2" charset="0"/>
            </a:endParaRPr>
          </a:p>
        </p:txBody>
      </p:sp>
      <p:pic>
        <p:nvPicPr>
          <p:cNvPr id="40962" name="Picture 2" descr="C:\Users\1\Desktop\Игра-практикум_апрель 2015 г\Наша игра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298" y="2446723"/>
            <a:ext cx="5881702" cy="44112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617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500042"/>
            <a:ext cx="592935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Практикум по теме «Жизнь с правами и без».</a:t>
            </a:r>
          </a:p>
          <a:p>
            <a:pPr algn="ctr"/>
            <a:endParaRPr lang="ru-RU" sz="5400" dirty="0" smtClean="0">
              <a:solidFill>
                <a:schemeClr val="bg1"/>
              </a:solidFill>
              <a:latin typeface="DynarShadow" pitchFamily="2" charset="0"/>
            </a:endParaRPr>
          </a:p>
        </p:txBody>
      </p:sp>
      <p:pic>
        <p:nvPicPr>
          <p:cNvPr id="41986" name="Picture 2" descr="I:\Декадник 2015-2016\img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82380"/>
            <a:ext cx="6500826" cy="4875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1"/>
            <a:ext cx="9144000" cy="6861779"/>
          </a:xfrm>
          <a:prstGeom prst="rect">
            <a:avLst/>
          </a:prstGeom>
          <a:noFill/>
        </p:spPr>
      </p:pic>
      <p:pic>
        <p:nvPicPr>
          <p:cNvPr id="6" name="Picture 5" descr="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243127" cy="2243128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2844" y="1857364"/>
            <a:ext cx="8858312" cy="2163759"/>
          </a:xfrm>
          <a:prstGeom prst="rect">
            <a:avLst/>
          </a:prstGeom>
        </p:spPr>
        <p:txBody>
          <a:bodyPr/>
          <a:lstStyle/>
          <a:p>
            <a:r>
              <a:rPr lang="ru-RU" sz="4000" dirty="0" smtClean="0"/>
              <a:t>Определить, каким образом были нарушены права несовершеннолетнего в рассказе А.П. Чехова «Ванька»</a:t>
            </a:r>
            <a:endParaRPr lang="ru-RU" sz="5400" dirty="0"/>
          </a:p>
        </p:txBody>
      </p:sp>
      <p:pic>
        <p:nvPicPr>
          <p:cNvPr id="8" name="Picture 7" descr="1c83907c84e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3389071"/>
            <a:ext cx="6429420" cy="34689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Информатика\Desktop\item_3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0"/>
            <a:ext cx="907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643174" y="857232"/>
            <a:ext cx="61436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/>
              <a:t>«Права человека в песнях»</a:t>
            </a:r>
          </a:p>
          <a:p>
            <a:r>
              <a:rPr lang="ru-RU" sz="4000" dirty="0" smtClean="0"/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714488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прослушать музыкальные фрагменты.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текстах песен утверждается ценность некоторых прав человека.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Ваша задача - назвать их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1"/>
            <a:ext cx="9144000" cy="6861779"/>
          </a:xfrm>
          <a:prstGeom prst="rect">
            <a:avLst/>
          </a:prstGeom>
          <a:noFill/>
        </p:spPr>
      </p:pic>
      <p:pic>
        <p:nvPicPr>
          <p:cNvPr id="2" name="Picture 5" descr="C:\Users\Информатика\Desktop\item_38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0"/>
            <a:ext cx="907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14678" y="1285860"/>
            <a:ext cx="5357818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rPr>
              <a:t>«Ничто так плохо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rPr>
              <a:t>не знаем, как то,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rPr>
              <a:t>что каждый должен знать закон». </a:t>
            </a:r>
            <a:endParaRPr lang="ru-RU" sz="4800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AA7B4C"/>
                </a:solidFill>
                <a:effectLst/>
                <a:cs typeface="Times New Roman" pitchFamily="18" charset="0"/>
              </a:rPr>
              <a:t>(О. Бальзак)</a:t>
            </a:r>
            <a:endParaRPr kumimoji="0" lang="ru-RU" sz="4800" i="1" u="none" strike="noStrike" cap="none" normalizeH="0" baseline="0" dirty="0" smtClean="0">
              <a:ln>
                <a:noFill/>
              </a:ln>
              <a:solidFill>
                <a:srgbClr val="AA7B4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ns\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-3779"/>
            <a:ext cx="9144000" cy="68617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928670"/>
            <a:ext cx="8501122" cy="446087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446088" algn="l"/>
              </a:tabLs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Восточная притча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      Давным-давно </a:t>
            </a:r>
            <a:r>
              <a:rPr lang="ru-RU" sz="2400" b="1" i="1" dirty="0">
                <a:solidFill>
                  <a:schemeClr val="bg1"/>
                </a:solidFill>
                <a:latin typeface="+mn-lt"/>
              </a:rPr>
              <a:t>в старинном городе жил Мастер, окружённый учениками. Самый способный из них однажды задумался: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2400" b="1" i="1" dirty="0">
                <a:solidFill>
                  <a:schemeClr val="bg1"/>
                </a:solidFill>
                <a:latin typeface="+mn-lt"/>
              </a:rPr>
              <a:t>А есть ли вопрос, на который наш Мастер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не </a:t>
            </a:r>
            <a:r>
              <a:rPr lang="ru-RU" sz="2400" b="1" i="1" dirty="0">
                <a:solidFill>
                  <a:schemeClr val="bg1"/>
                </a:solidFill>
                <a:latin typeface="+mn-lt"/>
              </a:rPr>
              <a:t>смог бы дать ответа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?».</a:t>
            </a:r>
            <a:br>
              <a:rPr lang="ru-RU" sz="24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+mn-lt"/>
              </a:rPr>
              <a:t>Он пошёл на цветущий луг, поймал самую красивую бабочку и спрятал её между ладонями. Бабочка цеплялась лапками за его руки, и ученику было щекотно.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Улыбаясь</a:t>
            </a:r>
            <a:r>
              <a:rPr lang="ru-RU" sz="2400" b="1" i="1" dirty="0">
                <a:solidFill>
                  <a:schemeClr val="bg1"/>
                </a:solidFill>
                <a:latin typeface="+mn-lt"/>
              </a:rPr>
              <a:t>, он подошёл к Мастеру и спросил:</a:t>
            </a:r>
            <a:br>
              <a:rPr lang="ru-RU" sz="2400" b="1" i="1" dirty="0">
                <a:solidFill>
                  <a:schemeClr val="bg1"/>
                </a:solidFill>
                <a:latin typeface="+mn-lt"/>
              </a:rPr>
            </a:br>
            <a:r>
              <a:rPr lang="ru-RU" sz="2400" b="1" i="1" dirty="0">
                <a:solidFill>
                  <a:schemeClr val="bg1"/>
                </a:solidFill>
                <a:latin typeface="+mn-lt"/>
              </a:rPr>
              <a:t>— Скажите, какая бабочка у меня в руках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:</a:t>
            </a:r>
            <a:br>
              <a:rPr lang="ru-RU" sz="24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+mn-lt"/>
              </a:rPr>
              <a:t>живая или мёртвая?</a:t>
            </a:r>
            <a:br>
              <a:rPr lang="ru-RU" sz="2400" b="1" i="1" dirty="0">
                <a:solidFill>
                  <a:schemeClr val="bg1"/>
                </a:solidFill>
                <a:latin typeface="+mn-lt"/>
              </a:rPr>
            </a:br>
            <a:r>
              <a:rPr lang="ru-RU" sz="2400" b="1" i="1" dirty="0">
                <a:solidFill>
                  <a:schemeClr val="bg1"/>
                </a:solidFill>
                <a:latin typeface="+mn-lt"/>
              </a:rPr>
              <a:t>Он крепко держал бабочку в сомкнутых ладонях и был готов в любое мгновение сжать их ради своей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истины. </a:t>
            </a:r>
            <a:br>
              <a:rPr lang="ru-RU" sz="24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6000768"/>
            <a:ext cx="5523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Что ответил  Мастер ученику?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163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Восточная притча        Давным-давно в старинном городе жил Мастер, окружённый учениками. Самый способный из них однажды задумался: «А есть ли вопрос, на который наш Мастер  не смог бы дать ответа?».  Он пошёл на цветущий луг, поймал самую красивую бабочку и спрятал её между ладонями. Бабочка цеплялась лапками за его руки, и ученику было щекотно.  Улыбаясь, он подошёл к Мастеру и спросил: — Скажите, какая бабочка у меня в руках:  живая или мёртвая? Он крепко держал бабочку в сомкнутых ладонях и был готов в любое мгновение сжать их ради своей истины.  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1</cp:lastModifiedBy>
  <cp:revision>100</cp:revision>
  <dcterms:created xsi:type="dcterms:W3CDTF">2012-11-10T07:18:01Z</dcterms:created>
  <dcterms:modified xsi:type="dcterms:W3CDTF">2017-03-12T19:51:36Z</dcterms:modified>
</cp:coreProperties>
</file>