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7" r:id="rId9"/>
    <p:sldId id="268" r:id="rId10"/>
    <p:sldId id="263" r:id="rId11"/>
    <p:sldId id="264" r:id="rId12"/>
    <p:sldId id="266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253F9-768D-4216-9B89-B00A79A17AB0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FD6B-1F58-4631-B658-ADFC2B5266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55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FD65349-CBD4-48F6-923B-690015C49C68}" type="datetimeFigureOut">
              <a:rPr lang="ru-RU" smtClean="0"/>
              <a:pPr/>
              <a:t>30.07.2017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D43FBB-6100-4260-BA3D-D279049508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dunews.ru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roprof.ru/stati/career/vybor-professii/o-professiyah/professiya-uchitel" TargetMode="External"/><Relationship Id="rId4" Type="http://schemas.openxmlformats.org/officeDocument/2006/relationships/hyperlink" Target="https://yandex.ru/images/search?text=&#1087;&#1088;&#1086;&#1092;&#1077;&#1089;&#1089;&#1080;&#1103;+&#1091;&#1095;&#1080;&#1090;&#1077;&#1083;&#1100;+&#1082;&#1072;&#1088;&#1090;&#1080;&#1085;&#1082;&#1080;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1571612"/>
            <a:ext cx="7600960" cy="137160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Моя будущая </a:t>
            </a:r>
            <a:r>
              <a:rPr lang="ru-RU" sz="4400" dirty="0" smtClean="0">
                <a:solidFill>
                  <a:schemeClr val="tx1"/>
                </a:solidFill>
              </a:rPr>
              <a:t>профессия -  УЧИТЕЛЬ</a:t>
            </a:r>
            <a:r>
              <a:rPr lang="ru-RU" sz="4400" dirty="0" smtClean="0">
                <a:solidFill>
                  <a:schemeClr val="tx1"/>
                </a:solidFill>
              </a:rPr>
              <a:t>.</a:t>
            </a:r>
            <a:endParaRPr lang="ru-RU" sz="44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0430" y="214290"/>
            <a:ext cx="2836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МКОУ «Высокинская СОШ»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8" y="5072074"/>
            <a:ext cx="3159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Выполнила: ученица 10 класса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Сазанова Маргарита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14810" y="628652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2016</a:t>
            </a:r>
            <a:endParaRPr lang="ru-RU" dirty="0"/>
          </a:p>
        </p:txBody>
      </p:sp>
      <p:pic>
        <p:nvPicPr>
          <p:cNvPr id="2054" name="Picture 6" descr="http://www.klassnye-chasy.ru/userfiles/uchitel-professiya-na-vse-vremena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143248"/>
            <a:ext cx="3951510" cy="29596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00100" y="1571612"/>
            <a:ext cx="828680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Главным качеством каждого учителя является терпеливость. Именно умение сдерживать себя приносит данному специалисту успех. Также учитель должен быть добрым и лояльным к ученикам. Все любят похвалу. Дети – не исключение. Получив желаемое, они отблагодарят вас хорошим поведением и стремлением к знаниям.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Высокий уровень внимания. Учитель должен одновременно концентрироваться на задании и на том, как его выполняют дети.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Учитель должен обладать отменной памятью. Хороший педагог знает своих учеников по именам и фамилиям. Также он всегда свободно и легко излагает учебный материал.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Любой учитель – это прирожденный оратор. Грамотная, четкая дикция – гарантия того, что ученики запомнят сказанное вами.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Справедливость и беспристрастность. Данные качества должны присутствовать. Дети тонко подмечают отношение и отражают ваши эмоции,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перенаправляя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их на вас.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28926" y="571480"/>
            <a:ext cx="3919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3600" b="1" dirty="0" smtClean="0">
                <a:latin typeface="+mj-lt"/>
                <a:cs typeface="Arial" pitchFamily="34" charset="0"/>
              </a:rPr>
              <a:t>Кому подходит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1785926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6000"/>
            <a:r>
              <a:rPr lang="ru-RU" dirty="0" smtClean="0">
                <a:latin typeface="Arial" pitchFamily="34" charset="0"/>
                <a:cs typeface="Arial" pitchFamily="34" charset="0"/>
              </a:rPr>
              <a:t>Заработок учителей напрямую зависит от места их работы. В среднем по территории Российской Федерации учителя получают 12-45 тысяч рублей в месяц. Учителя частных школ могут заработать и больше. Все зависит от нагрузки и количества дополнительных платных занятий.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642918"/>
            <a:ext cx="5929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3600" b="1" dirty="0" smtClean="0">
                <a:latin typeface="+mj-lt"/>
                <a:cs typeface="Arial" pitchFamily="34" charset="0"/>
              </a:rPr>
              <a:t>Сколько зарабатывают</a:t>
            </a:r>
          </a:p>
        </p:txBody>
      </p:sp>
      <p:pic>
        <p:nvPicPr>
          <p:cNvPr id="20482" name="Picture 2" descr="http://st.vkonline.ru/image/bad99643-65f0-41dd-98eb-014b26694c1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357562"/>
            <a:ext cx="5691171" cy="32458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1785926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/>
            <a:r>
              <a:rPr lang="ru-RU" dirty="0" smtClean="0"/>
              <a:t>Карьерный рост в профессии учителя весьма перспективный. Перед вами много возможностей. Проблема в то, что они редко появляются. Ведь должность ректора или директора мало кто хочет покинуть добровольно.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642918"/>
            <a:ext cx="3520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Перспективы</a:t>
            </a:r>
            <a:endParaRPr lang="ru-RU" sz="3600" b="1" dirty="0"/>
          </a:p>
        </p:txBody>
      </p:sp>
      <p:pic>
        <p:nvPicPr>
          <p:cNvPr id="5" name="Picture 2" descr="http://images.myshared.ru/4/222362/slide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000372"/>
            <a:ext cx="4857784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71868" y="1071546"/>
            <a:ext cx="24048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Источники: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714488"/>
            <a:ext cx="778674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hlinkClick r:id="rId3"/>
              </a:rPr>
              <a:t> </a:t>
            </a:r>
            <a:r>
              <a:rPr lang="en-US" dirty="0" smtClean="0">
                <a:hlinkClick r:id="rId3"/>
              </a:rPr>
              <a:t>http://edunews.ru</a:t>
            </a:r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https://yandex.ru/images/search?text=</a:t>
            </a:r>
            <a:r>
              <a:rPr lang="ru-RU" dirty="0" err="1" smtClean="0">
                <a:hlinkClick r:id="rId4"/>
              </a:rPr>
              <a:t>профессия+учитель+картинки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5"/>
              </a:rPr>
              <a:t>http://www.proprof.ru/stati/career/vybor-professii/o-professiyah/professiya-uchitel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8992" y="642918"/>
            <a:ext cx="3411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+mj-lt"/>
                <a:cs typeface="Arial" pitchFamily="34" charset="0"/>
              </a:rPr>
              <a:t>Содержание:</a:t>
            </a:r>
            <a:endParaRPr lang="ru-RU" sz="3600" b="1" dirty="0"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1928802"/>
            <a:ext cx="351955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Из истории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Описание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Специальности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6" action="ppaction://hlinksldjump"/>
              </a:rPr>
              <a:t>Обязанности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7" action="ppaction://hlinksldjump"/>
              </a:rPr>
              <a:t>Требования к профессии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8" action="ppaction://hlinksldjump"/>
              </a:rPr>
              <a:t>Плюсы профессии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9" action="ppaction://hlinksldjump"/>
              </a:rPr>
              <a:t>Минусы профессии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10" action="ppaction://hlinksldjump"/>
              </a:rPr>
              <a:t>Кому подходит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11" action="ppaction://hlinksldjump"/>
              </a:rPr>
              <a:t>Сколько зарабатывают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12" action="ppaction://hlinksldjump"/>
              </a:rPr>
              <a:t>Перспективы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  <a:hlinkClick r:id="rId13" action="ppaction://hlinksldjump"/>
              </a:rPr>
              <a:t>Источники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000100" y="1571612"/>
            <a:ext cx="778674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История профессии учителя уходит далеко в древность. С появлением первых навыков возникли и учителя. Благодаря учителям мы не только сохранили старые навыки, но и смогли освоить новые.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Впервые упоминание об учителях звучит у Конфуция. Он говорил, что основной задачей данного специалиста является умение открыть новые знания ученику. С течением времени профессия развивалась. Развитие педагогики продолжалось и в средние века.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 эпоху Возрождения школы имели закрытый характер. Отдельно получали образование девушки и парни. Простым смертным знания не передавались. В 18-19 веках появляются известные каждому общественные школы. Теперь и простые люди могут обучаться грамоте и получать знания. Это поднимает человечество на новый</a:t>
            </a:r>
            <a:r>
              <a:rPr kumimoji="0" lang="ru-RU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уровень.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В наши дни профессия учителя не слишком высоко оплачиваема, но зато популярна и высоко востребована. Учителей уважают и ценят их труд. Ведь именно они дарят нам и нашим детям возможность получения знаний, которые помогут карьере в будущем.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8992" y="428604"/>
            <a:ext cx="30267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3600" b="1" dirty="0" smtClean="0">
                <a:latin typeface="+mj-lt"/>
                <a:cs typeface="Arial" pitchFamily="34" charset="0"/>
              </a:rPr>
              <a:t>Из истории</a:t>
            </a:r>
          </a:p>
        </p:txBody>
      </p:sp>
      <p:pic>
        <p:nvPicPr>
          <p:cNvPr id="15366" name="Picture 6" descr="История профессии учител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261915"/>
            <a:ext cx="2071702" cy="1285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00430" y="571480"/>
            <a:ext cx="2642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cs typeface="Arial" pitchFamily="34" charset="0"/>
              </a:rPr>
              <a:t>Описание</a:t>
            </a:r>
            <a:endParaRPr lang="ru-RU" sz="3600" b="1" dirty="0"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428736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indent="180000"/>
            <a:r>
              <a:rPr lang="ru-RU" dirty="0" smtClean="0">
                <a:latin typeface="Arial" pitchFamily="34" charset="0"/>
                <a:cs typeface="Arial" pitchFamily="34" charset="0"/>
              </a:rPr>
              <a:t>Профессия учителя – это очень сложный труд. Ведь он связан с высокой концентрацией и постоянным нервным напряжением. Для успешной организации труда, важно выполнение всех этапов: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Планирование учебного процесса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Психологический подход.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Каждый учитель должен в совершенстве владеть ораторским искусством.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Учитель должен свободно ориентироваться в своей области знаний.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Для учителя младших классов особое внимание играет умение ладить с детьми.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Этому обучают в вузах и училищах.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Научная деятельность.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Справедливость характеризует хорошего педагога. 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Вы должны уметь оценивать знания учеников исходя из результатов их деятельности, а не из поведения на уроках и вне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714612" y="571480"/>
            <a:ext cx="40222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3600" b="1" dirty="0" smtClean="0">
                <a:cs typeface="Arial" pitchFamily="34" charset="0"/>
              </a:rPr>
              <a:t>Специальности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571612"/>
            <a:ext cx="77153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/>
            <a:r>
              <a:rPr lang="ru-RU" sz="2000" dirty="0" smtClean="0">
                <a:latin typeface="Arial" pitchFamily="34" charset="0"/>
                <a:cs typeface="Arial" pitchFamily="34" charset="0"/>
              </a:rPr>
              <a:t>Можно выбрать как специализированную отрасль знания, в программе которой есть курс педагогики, так и специфическую специальность: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педагогическое образование;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учитель младших классов;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хореографическое искусство;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педагогика дополнительного образования.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Все эти специальности дают право работать учителем или преподавателем. Также такую возможность имеют выпускники других специальностей, если в курс обучения входила педагогика.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1643050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/>
            <a:r>
              <a:rPr lang="ru-RU" dirty="0" smtClean="0">
                <a:latin typeface="Arial" pitchFamily="34" charset="0"/>
                <a:cs typeface="Arial" pitchFamily="34" charset="0"/>
              </a:rPr>
              <a:t>Труд учителя предполагает постоянный контакт с достаточно большим количеством людей. В список ежедневных обязанностей входят: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Образовательный процесс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Ведение уроков и лекций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Постановка заданий для самостоятельной работы.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Оценка трудов учеников.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Рутинная проверка тетрадей и контрольных работ.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Это оценка уровня знаний, которая является обязательной и быстро выявляет слабые места каждого ученика. В дальнейшем именно на них и делает упор учитель.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Психологическая работа, направленная на проведение бесед с учениками и их родителями.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Организация и проведение родительских собраний.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Организация и сопровождение детей в туристических поездках.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Спектр обязанностей учителя может увеличиваться. Зависит это от места его работы и специфики деятельности.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571480"/>
            <a:ext cx="34067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ru-RU" sz="3600" b="1" dirty="0" smtClean="0">
                <a:latin typeface="+mj-lt"/>
                <a:cs typeface="Arial" pitchFamily="34" charset="0"/>
              </a:rPr>
              <a:t>Обязанности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43042" y="357166"/>
            <a:ext cx="653255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/>
              <a:t>Требования к профессии </a:t>
            </a:r>
          </a:p>
          <a:p>
            <a:pPr algn="ctr"/>
            <a:r>
              <a:rPr lang="ru-RU" sz="3600" b="1" dirty="0" smtClean="0"/>
              <a:t>учитель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714488"/>
            <a:ext cx="82153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000"/>
            <a:r>
              <a:rPr lang="ru-RU" dirty="0" smtClean="0">
                <a:latin typeface="Arial" pitchFamily="34" charset="0"/>
                <a:cs typeface="Arial" pitchFamily="34" charset="0"/>
              </a:rPr>
              <a:t>Для того чтобы стать квалифицированным специалистом необходимо иметь определенные качества: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развитые интеллектуальные способности,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высокая концентрация,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хорошая дикция,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умение переключать и распределять внимание,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выдержка,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чуткость,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самообладание,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доброжелательность,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такт,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сопереживание,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энергичность,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работоспособность,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умение заинтересовать своим предметом.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http://do.gendocs.ru/pars_docs/tw_refs/328/327923/327923_html_360b2dd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3214686"/>
            <a:ext cx="2213119" cy="3395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57422" y="642918"/>
            <a:ext cx="47933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ru-RU" sz="3600" b="1" dirty="0" smtClean="0">
                <a:latin typeface="+mj-lt"/>
                <a:cs typeface="Arial" pitchFamily="34" charset="0"/>
              </a:rPr>
              <a:t>Плюсы профессии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643050"/>
            <a:ext cx="778674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Плюсы профессии: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творческая работа, предполагающая постоянный рост;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возможность подработки репетиторством;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возможен неполный рабочий день;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радуют успехи учеников;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высокий авторитет успешного педагога и благодарность учеников;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длинный 2-месячный отпуск – гарантированно летом;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работа с молодежью заряжает энергией, оптимизмом.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ds02.infourok.ru/uploads/ex/0eac/00085f93-32d02f20/img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57422" y="642918"/>
            <a:ext cx="5052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ru-RU" sz="3600" b="1" dirty="0" smtClean="0">
                <a:cs typeface="Arial" pitchFamily="34" charset="0"/>
              </a:rPr>
              <a:t>Минусы профессии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714488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Минусы профессии: 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невысокая зарплата в государственных школах;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нервная работа, требующая колоссального терпения;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подготовка к завтрашнему уроку, проверка тетрадей отнимают много личного свободного времени;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много общественной работы и ненужной писанины;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повторение одной и той же информации из года в год надоедает.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739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Schoolbook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HP</cp:lastModifiedBy>
  <cp:revision>10</cp:revision>
  <dcterms:created xsi:type="dcterms:W3CDTF">2016-11-23T14:46:00Z</dcterms:created>
  <dcterms:modified xsi:type="dcterms:W3CDTF">2017-07-30T18:17:28Z</dcterms:modified>
</cp:coreProperties>
</file>