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57" r:id="rId9"/>
    <p:sldId id="258" r:id="rId10"/>
    <p:sldId id="264" r:id="rId11"/>
    <p:sldId id="261" r:id="rId12"/>
    <p:sldId id="260" r:id="rId13"/>
    <p:sldId id="259" r:id="rId14"/>
    <p:sldId id="265" r:id="rId15"/>
    <p:sldId id="266" r:id="rId16"/>
    <p:sldId id="262" r:id="rId17"/>
    <p:sldId id="267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C5C60A-1FDF-44CB-999C-0AEB01381D88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1021C7-90E0-4566-92EC-DD1B3B0FD3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043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21C7-90E0-4566-92EC-DD1B3B0FD3C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21C7-90E0-4566-92EC-DD1B3B0FD3C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/>
              <a:t>Задание 15.3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«Копилка» аргументов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71472" y="71414"/>
          <a:ext cx="8358246" cy="6600836"/>
        </p:xfrm>
        <a:graphic>
          <a:graphicData uri="http://schemas.openxmlformats.org/drawingml/2006/table">
            <a:tbl>
              <a:tblPr/>
              <a:tblGrid>
                <a:gridCol w="2643206"/>
                <a:gridCol w="3000396"/>
                <a:gridCol w="2714644"/>
              </a:tblGrid>
              <a:tr h="782956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Толкование  слова (понятия, явления)</a:t>
                      </a:r>
                    </a:p>
                  </a:txBody>
                  <a:tcPr>
                    <a:lnL w="57150" cmpd="sng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3600" b="1" u="none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Аргументы </a:t>
                      </a: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86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u="none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Из личного опыта</a:t>
                      </a:r>
                      <a:endParaRPr lang="ru-RU" sz="2800" b="1" u="none" dirty="0" smtClean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u="none" dirty="0" smtClean="0">
                          <a:solidFill>
                            <a:srgbClr val="C00000"/>
                          </a:solidFill>
                        </a:rPr>
                        <a:t>Из литературы</a:t>
                      </a:r>
                      <a:endParaRPr lang="ru-RU" sz="2800" b="1" u="none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694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Справедливость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— это качество характера, побуждающее жить в строгом соответствии с законом и установленным порядком. Справедливость  -  правда.</a:t>
                      </a:r>
                    </a:p>
                    <a:p>
                      <a:r>
                        <a:rPr lang="ru-RU" sz="18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Справедливый человек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это тот человек, который действует беспристрастно, в соответствии с истиной.</a:t>
                      </a:r>
                    </a:p>
                    <a:p>
                      <a:pPr algn="l"/>
                      <a:r>
                        <a:rPr lang="ru-RU" sz="18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Справедливость есть высшая из всех добродетелей.                     (</a:t>
                      </a:r>
                      <a:r>
                        <a:rPr lang="ru-RU" sz="1800" b="1" u="non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Цицерон) </a:t>
                      </a:r>
                      <a:endParaRPr lang="ru-RU" b="1" u="none" dirty="0" smtClean="0"/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Когда алеуты делят добычу, то они внимательно следят за тем, чтобы всем досталось поровну. Но если кто-то из охотников проявляет жадность и требует себе больше, то с ним не спорят, не ругаются: все отдают ему свою долю и молча уходят. Спорщику достается все, но, получив кучу мяса, он понимает, что, несправедливо требуя себе больше,  потерял уважение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своих соплеменников и спешит вымолить у них прощение.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М. Булгаков «Мастер и Маргарита».  Зло, по Булгакову, не в имеющих власть, не в правительстве, не в том или ином социальном устройстве, а в людях. Зло в том, что люди человечески слабы, ничтожны, трусливы, они не могут быть счастливыми. Как же победить зло? Для этого нужно прежде всего утвердить в обществе торжество принципа справедливости, то есть неотвратимости разоблачения и наказания непрофессионализма, недобросовестности, подлости, подхалимства, лжи. Свита </a:t>
                      </a:r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Воланда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наказывающая носителей данных пороков, воплощает в романе принцип справедливости, возмездия.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/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  <a:ln>
            <a:solidFill>
              <a:schemeClr val="accent1"/>
            </a:solidFill>
          </a:ln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А.С. Пушкин «Станционный смотритель»</a:t>
            </a:r>
          </a:p>
          <a:p>
            <a:r>
              <a:rPr lang="ru-RU" b="1" dirty="0" smtClean="0"/>
              <a:t>С  потрясающей реалистичностью изображает Ф.М.Достоевский в романе «Преступление и наказание» мир русской действительности. Он показывает </a:t>
            </a:r>
            <a:r>
              <a:rPr lang="ru-RU" b="1" u="sng" dirty="0" smtClean="0"/>
              <a:t>социальную несправедливость</a:t>
            </a:r>
            <a:r>
              <a:rPr lang="ru-RU" b="1" dirty="0" smtClean="0"/>
              <a:t>, безысходность, духовный тупик, породившие абсурдную теорию Раскольникова. Герои романа – бедные люди, униженные обществом, беднота везде, повсюду страдания. Вместе с автором мы чувствуем боль за судьбу детей. Вступиться за обездоленных – вот что созревает в сознании читателей при знакомстве с этим произведением.</a:t>
            </a:r>
          </a:p>
          <a:p>
            <a:r>
              <a:rPr lang="ru-RU" b="1" dirty="0" smtClean="0"/>
              <a:t>В. Распутин «Уроки французского» </a:t>
            </a:r>
          </a:p>
          <a:p>
            <a:r>
              <a:rPr lang="ru-RU" b="1" dirty="0" smtClean="0"/>
              <a:t>В.Астафьев «Конь с </a:t>
            </a:r>
            <a:r>
              <a:rPr lang="ru-RU" b="1" dirty="0" err="1" smtClean="0"/>
              <a:t>розовой</a:t>
            </a:r>
            <a:r>
              <a:rPr lang="ru-RU" b="1" dirty="0" smtClean="0"/>
              <a:t> гривой»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71472" y="71414"/>
          <a:ext cx="8358246" cy="6753236"/>
        </p:xfrm>
        <a:graphic>
          <a:graphicData uri="http://schemas.openxmlformats.org/drawingml/2006/table">
            <a:tbl>
              <a:tblPr/>
              <a:tblGrid>
                <a:gridCol w="2643206"/>
                <a:gridCol w="3000396"/>
                <a:gridCol w="2714644"/>
              </a:tblGrid>
              <a:tr h="782956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Толкование  слова (понятия, явления)</a:t>
                      </a:r>
                    </a:p>
                  </a:txBody>
                  <a:tcPr>
                    <a:lnL w="57150" cmpd="sng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3600" b="1" u="none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Аргументы </a:t>
                      </a: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86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u="none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Из личного опыта</a:t>
                      </a:r>
                      <a:endParaRPr lang="ru-RU" sz="2800" b="1" u="none" dirty="0" smtClean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u="none" dirty="0" smtClean="0">
                          <a:solidFill>
                            <a:srgbClr val="C00000"/>
                          </a:solidFill>
                        </a:rPr>
                        <a:t>Из литературы</a:t>
                      </a:r>
                      <a:endParaRPr lang="ru-RU" sz="2800" b="1" u="none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694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Предательство - нарушение верности кому -либо или неисполнение долга перед кем -либо. Это  отступничество,  доносительство.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Предательство</a:t>
                      </a:r>
                      <a:r>
                        <a:rPr lang="ru-RU" sz="2400" dirty="0" smtClean="0"/>
                        <a:t> – </a:t>
                      </a:r>
                      <a:r>
                        <a:rPr lang="ru-RU" sz="2400" b="1" dirty="0" smtClean="0"/>
                        <a:t>это измена в ответ на доверие</a:t>
                      </a:r>
                      <a:r>
                        <a:rPr lang="ru-RU" sz="2400" dirty="0" smtClean="0"/>
                        <a:t>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/>
                    </a:p>
                    <a:p>
                      <a:endParaRPr lang="ru-RU" dirty="0"/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Предательство во все времена считалось поступком, позорящим честь человека. Так, например, из-за просчетов высшего командования СССР армия генерал-лейтенанта А.А.Власова была окружена, сам генерал пленен. Именно в плену он, боевой офицер,                       совершает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предательство,  согласившись возглавить  Русскую освободительную армию, созданную вермахтом для борьбы с советской армией. На десятилетия имя Власова  стало синонимом предательства.</a:t>
                      </a:r>
                    </a:p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Предательство  Иуды</a:t>
                      </a: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А.С. Пушкин "Капитанская дочка". Швабрин - один из героев, офицер, предстает перед нами как предатель. Чтобы спастись от смерти, он нарушает верность присяге и переходит на сторону врага.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Н.В.Гоголь "Тарас </a:t>
                      </a:r>
                      <a:r>
                        <a:rPr lang="ru-RU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Бульба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Предательство  младшего сына Тараса - </a:t>
                      </a:r>
                      <a:r>
                        <a:rPr lang="ru-RU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Андрия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Он из-за любви к полячке переходит в стан врага и сражается против отца, брата, своих товарищей. Отец не выдерживает того, что сын предает Родину, и убивает его со словами: "Я тебя породил, я тебя и убью!"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Рассказ  М.А.Шолохова «Судьба человека».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Андрей Соколов </a:t>
                      </a:r>
                    </a:p>
                    <a:p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своими руками задушил предателя. Он переживает это событие: «Первый раз в жизни убил, и то своего… Да какой же он свой? Он же хуже чужого, предатель».</a:t>
                      </a:r>
                    </a:p>
                    <a:p>
                      <a:endParaRPr lang="ru-RU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М. Булгаков. Мастер и Маргарита»</a:t>
                      </a:r>
                    </a:p>
                    <a:p>
                      <a:endParaRPr lang="ru-RU" sz="1400" b="1" dirty="0"/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15" name="Прямая соединительная линия 14"/>
          <p:cNvCxnSpPr/>
          <p:nvPr/>
        </p:nvCxnSpPr>
        <p:spPr>
          <a:xfrm>
            <a:off x="6143636" y="4714884"/>
            <a:ext cx="264320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215074" y="2928934"/>
            <a:ext cx="264320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286116" y="6072206"/>
            <a:ext cx="264320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215074" y="6215082"/>
            <a:ext cx="264320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229600" cy="6357982"/>
          </a:xfrm>
          <a:ln>
            <a:solidFill>
              <a:schemeClr val="accent1"/>
            </a:solidFill>
          </a:ln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Провокатору, который выдал полиции членов кружка Петрашевского (в числе арестованных был и великий писатель Ф. Достоевский), пообещали в качестве награды устроить его на хорошо оплачиваемую службу. Но, несмотря на усердные хлопоты полиции, все петербургские столоначальники отказались от услуг предателя.</a:t>
            </a:r>
          </a:p>
          <a:p>
            <a:pPr>
              <a:buNone/>
            </a:pPr>
            <a:r>
              <a:rPr lang="ru-RU" b="1" dirty="0" smtClean="0"/>
              <a:t>  Английский мореплаватель, ученый и поэт </a:t>
            </a:r>
            <a:r>
              <a:rPr lang="ru-RU" b="1" dirty="0" err="1" smtClean="0"/>
              <a:t>Уолтер</a:t>
            </a:r>
            <a:r>
              <a:rPr lang="ru-RU" b="1" dirty="0" smtClean="0"/>
              <a:t> </a:t>
            </a:r>
            <a:r>
              <a:rPr lang="ru-RU" b="1" dirty="0" err="1" smtClean="0"/>
              <a:t>Рэли</a:t>
            </a:r>
            <a:r>
              <a:rPr lang="ru-RU" b="1" dirty="0" smtClean="0"/>
              <a:t> всю жизнь яростно боролся с Испанией. Враги этого не забыли. Когда воюющие страны </a:t>
            </a:r>
            <a:r>
              <a:rPr lang="ru-RU" b="1" dirty="0" err="1" smtClean="0"/>
              <a:t>началидолгие</a:t>
            </a:r>
            <a:r>
              <a:rPr lang="ru-RU" b="1" dirty="0" smtClean="0"/>
              <a:t> переговоры о мире, то испанцы потребовали, чтобы им отдали </a:t>
            </a:r>
            <a:r>
              <a:rPr lang="ru-RU" b="1" dirty="0" err="1" smtClean="0"/>
              <a:t>Рэли</a:t>
            </a:r>
            <a:r>
              <a:rPr lang="ru-RU" b="1" dirty="0" smtClean="0"/>
              <a:t>. Английский король решил пожертвовать отважным мореплавателем, оправдывая свое предательство заботой о благе государства.</a:t>
            </a:r>
          </a:p>
          <a:p>
            <a:pPr>
              <a:buNone/>
            </a:pPr>
            <a:r>
              <a:rPr lang="ru-RU" b="1" dirty="0" smtClean="0"/>
              <a:t>С. Львов «Друг моего детства». Аркадий Басов, которого рассказчик Юрий считал своим настоящим другом и которому доверил тайну первой любви, предал это доверие, выставив Юру на всеобщее осмеяние. Басов, впоследствии став писателем, так и остался подлым и бесчестным человеком.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В.Каверин «Два капитана»,  Дюма «Граф Монте-Кристо»  - примеры предательства друга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71472" y="71414"/>
          <a:ext cx="8358246" cy="6555116"/>
        </p:xfrm>
        <a:graphic>
          <a:graphicData uri="http://schemas.openxmlformats.org/drawingml/2006/table">
            <a:tbl>
              <a:tblPr/>
              <a:tblGrid>
                <a:gridCol w="2643206"/>
                <a:gridCol w="3000396"/>
                <a:gridCol w="2714644"/>
              </a:tblGrid>
              <a:tr h="782956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Толкование  слова (понятия, явления)</a:t>
                      </a:r>
                    </a:p>
                  </a:txBody>
                  <a:tcPr>
                    <a:lnL w="57150" cmpd="sng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3600" b="1" u="none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Аргументы </a:t>
                      </a: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86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u="none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Из личного опыта</a:t>
                      </a:r>
                      <a:endParaRPr lang="ru-RU" sz="2800" b="1" u="none" dirty="0" smtClean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u="none" dirty="0" smtClean="0">
                          <a:solidFill>
                            <a:srgbClr val="C00000"/>
                          </a:solidFill>
                        </a:rPr>
                        <a:t>Из литературы</a:t>
                      </a:r>
                      <a:endParaRPr lang="ru-RU" sz="2800" b="1" u="none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694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Бездушие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это отсутствие сочувственного отношения к людям, отсутствие души и человечности, равнодушие, бессердечие.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/>
                    </a:p>
                    <a:p>
                      <a:endParaRPr lang="ru-RU" dirty="0"/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Наполеон в юности бедствовал, почти голодал, мать писала ему отчаянные письма, взывая о помощи, потому что ей нечем было кормить огромную семью. Наполеон засыпал прошениями разные инстанции , прося хоть какого-то подаяния, готов был служить кому угодно, только бы заработать скудные средства. Не тогда ли, столкнувшись с высокомерием и</a:t>
                      </a:r>
                      <a:r>
                        <a:rPr lang="ru-RU" sz="16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бездушием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он начал лелеять мечты о власти над всем миром, чтобы отомстить всему человечеству за испытанные муки.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Ю. Яковлев «Он убил мою собаку» Герой рассказа подобрал брошенную хозяевами собаку. Он полон заботы о беззащитном существе и не понимает отца, когда тот требует выгнать собаку: «Чем помешала собака?.. Я не мог выгнать собаку, ее один раз уже выгоняли». Мальчик потрясен жестокостью отца, который подозвал доверчивого пса и выстрелил ему в ухо. Он не только возненавидел отца, он потерял веру в добро.</a:t>
                      </a:r>
                      <a:endParaRPr lang="ru-RU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А. Алексин «Раздел имущества» Мать героини Верочки настолько черства, что вынудила свою свекровь, поднявшую и излечившую её дочь, уехать в глухую деревню, обрекла её на одиночество.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dirty="0"/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15" name="Прямая соединительная линия 14"/>
          <p:cNvCxnSpPr/>
          <p:nvPr/>
        </p:nvCxnSpPr>
        <p:spPr>
          <a:xfrm>
            <a:off x="6215074" y="4929198"/>
            <a:ext cx="264320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71472" y="71414"/>
          <a:ext cx="8358246" cy="6737996"/>
        </p:xfrm>
        <a:graphic>
          <a:graphicData uri="http://schemas.openxmlformats.org/drawingml/2006/table">
            <a:tbl>
              <a:tblPr/>
              <a:tblGrid>
                <a:gridCol w="2643206"/>
                <a:gridCol w="3000396"/>
                <a:gridCol w="2714644"/>
              </a:tblGrid>
              <a:tr h="782956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Толкование  слова (понятия, явления)</a:t>
                      </a:r>
                    </a:p>
                  </a:txBody>
                  <a:tcPr>
                    <a:lnL w="57150" cmpd="sng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3600" b="1" u="none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Аргументы </a:t>
                      </a: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86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u="none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Из личного опыта</a:t>
                      </a:r>
                      <a:endParaRPr lang="ru-RU" sz="2800" b="1" u="none" dirty="0" smtClean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u="none" dirty="0" smtClean="0">
                          <a:solidFill>
                            <a:srgbClr val="C00000"/>
                          </a:solidFill>
                        </a:rPr>
                        <a:t>Из литературы</a:t>
                      </a:r>
                      <a:endParaRPr lang="ru-RU" sz="2800" b="1" u="none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694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Милосердие  - это 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такое качество человека, когда он готов помочь тому, кто оказался в трудном положении, пожалеть его, проявить к нему сострадание.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«Милосердие"- это милое сердце, то есть доброе, чуткое сердце. Значит, милосердие присуще неравнодушным людям, способным сопереживать...</a:t>
                      </a:r>
                    </a:p>
                    <a:p>
                      <a:endParaRPr lang="ru-RU" dirty="0"/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древнем Вавилоне больного выносили на площадь, и каждый прохожий мог дать ему совет, как исцелиться, или просто сказать сочувственное слово. Этот факт показывает, что уже в древние времена люди понимали, что нет чужой беды, нет чужого страдания.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Древние историки рассказывали о том, что Пифагор покупал у рыбаков рыбу и выбрасывал ее обратно в море. Люди смеялись над чудаком, а он говорил, что, спасая рыб от сетей, он пытается уберечь людей от страшной доли - оказаться в рабстве у завоевателей. Действительно, все живое связано невидимыми, но прочными нитями причинности: каждый наш поступок, будто гулкое эхо, раскатывается по пространству мироздания, вызывая те или иные последствия.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М. Шолохов. «Судьба человека». В нем повествуется о трагической судьбе солдата, который во время войны потерял всех родных. Однажды он встретил мальчика-сироту и решил назваться его отцом. Этот поступок говорит о том, что любовь и желание делать добро дают человеку силы для жизни, силы для того, чтобы противостоять судьбе </a:t>
                      </a:r>
                    </a:p>
                    <a:p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А.Платонов. «Юшка»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dirty="0"/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15" name="Прямая соединительная линия 14"/>
          <p:cNvCxnSpPr/>
          <p:nvPr/>
        </p:nvCxnSpPr>
        <p:spPr>
          <a:xfrm>
            <a:off x="3286116" y="3429000"/>
            <a:ext cx="264320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6215074" y="5214950"/>
            <a:ext cx="264320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  <a:ln>
            <a:solidFill>
              <a:schemeClr val="accent1"/>
            </a:solidFill>
          </a:ln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b="1" dirty="0" smtClean="0"/>
              <a:t>Каждый человек нуждается в понимании, сочувствии, душевной теплоте. Однажды выдающийся русский полководец               А. Суворов увидел молодого солдата, который, испугавшись предстоящего сражения, убежал в лес. Когда враг был разбит, Суворов наградил героев, орден достался и тому, кто малодушно отсиделся в кустах. Бедный солдат чуть не провалился от стыда. Вечером он вернул награду и признался командиру в своей трусости. Суворов сказал: «Я беру твой орден на хранение, потому что верю в твою храбрость!». В следующем же бою солдат поразил всех своим бесстрашием и мужеством и заслуженно получил орден.</a:t>
            </a:r>
          </a:p>
          <a:p>
            <a:pPr algn="just">
              <a:buNone/>
            </a:pPr>
            <a:r>
              <a:rPr lang="ru-RU" b="1" dirty="0" smtClean="0"/>
              <a:t>Известный тренер по фигурному катанию Станислав Жук обратил внимание на девочку, которую все считали бесперспективной. Тренеру понравилось, что она, не обладая особым талантом, трудилась, не жалея себя. Жук поверил в нее, стал с ней заниматься, из этой девочки выросла  самая титулованная фигуристка ХХ века Ирина Роднина.</a:t>
            </a:r>
          </a:p>
          <a:p>
            <a:pPr algn="just"/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85720" y="89524"/>
          <a:ext cx="8358246" cy="5975996"/>
        </p:xfrm>
        <a:graphic>
          <a:graphicData uri="http://schemas.openxmlformats.org/drawingml/2006/table">
            <a:tbl>
              <a:tblPr/>
              <a:tblGrid>
                <a:gridCol w="2643206"/>
                <a:gridCol w="3000396"/>
                <a:gridCol w="2714644"/>
              </a:tblGrid>
              <a:tr h="782956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Толкование  слова (понятия, явления)</a:t>
                      </a:r>
                    </a:p>
                  </a:txBody>
                  <a:tcPr>
                    <a:lnL w="57150" cmpd="sng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3600" b="1" u="none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Аргументы </a:t>
                      </a: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86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u="none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Из личного опыта</a:t>
                      </a:r>
                      <a:endParaRPr lang="ru-RU" sz="2800" b="1" u="none" dirty="0" smtClean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u="none" dirty="0" smtClean="0">
                          <a:solidFill>
                            <a:srgbClr val="C00000"/>
                          </a:solidFill>
                        </a:rPr>
                        <a:t>Из литературы</a:t>
                      </a:r>
                      <a:endParaRPr lang="ru-RU" sz="2800" b="1" u="none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6946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Бесчеловечность  - неспособность сочувствовать, сострадать; жестокость, безучастное отношение к тем,</a:t>
                      </a:r>
                      <a:r>
                        <a:rPr lang="ru-RU" sz="2000" b="1" baseline="0" dirty="0" smtClean="0"/>
                        <a:t> к</a:t>
                      </a:r>
                      <a:r>
                        <a:rPr lang="ru-RU" sz="2000" b="1" dirty="0" smtClean="0"/>
                        <a:t>то нуждается в сострадании. </a:t>
                      </a:r>
                      <a:endParaRPr lang="ru-RU" sz="2000" b="1" dirty="0"/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Примеры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бесчеловечности в годы войны (плен, концлагеря, оккупация)</a:t>
                      </a:r>
                    </a:p>
                    <a:p>
                      <a:endParaRPr lang="ru-RU" sz="20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Одесская трагедия . Дом профсоюзов. Десятки убитых.</a:t>
                      </a:r>
                    </a:p>
                    <a:p>
                      <a:endParaRPr lang="ru-RU" sz="20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События в Беслане (2004 год)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/>
                        <a:t>Н.С. Лесков «Леди Макбет </a:t>
                      </a:r>
                      <a:r>
                        <a:rPr lang="ru-RU" sz="1800" b="1" dirty="0" err="1" smtClean="0"/>
                        <a:t>Мценского</a:t>
                      </a:r>
                      <a:r>
                        <a:rPr lang="ru-RU" sz="1800" b="1" dirty="0" smtClean="0"/>
                        <a:t> уезда». Катерина Измайлова, жена богатого купца, полюбила работника Сергея и ждала от него ребенка. Боясь разоблачения и разлуки с любимым, она убивает с его помощью свекра и мужа, а затем и маленького Федю, родственника мужа. 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2000" b="1" dirty="0" smtClean="0"/>
                        <a:t>Н.С. Лесков </a:t>
                      </a:r>
                      <a:r>
                        <a:rPr lang="ru-RU" sz="2000" b="1" baseline="0" dirty="0" smtClean="0"/>
                        <a:t> «Левша»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dirty="0"/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5929322" y="5572140"/>
            <a:ext cx="264320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736"/>
            <a:ext cx="8329642" cy="4697427"/>
          </a:xfrm>
          <a:ln>
            <a:solidFill>
              <a:srgbClr val="C00000"/>
            </a:solidFill>
          </a:ln>
        </p:spPr>
        <p:txBody>
          <a:bodyPr>
            <a:normAutofit lnSpcReduction="10000"/>
          </a:bodyPr>
          <a:lstStyle/>
          <a:p>
            <a:r>
              <a:rPr lang="ru-RU" u="sng" dirty="0" smtClean="0"/>
              <a:t>Напишите сочинение-рассуждение на тему: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«Что значит быть хорошим человеком»</a:t>
            </a:r>
            <a:r>
              <a:rPr lang="ru-RU" dirty="0" smtClean="0"/>
              <a:t>, взяв в качестве тезиса данное Вами определение.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«Каждый ли человек может быть учителем?»</a:t>
            </a:r>
            <a:r>
              <a:rPr lang="ru-RU" dirty="0" smtClean="0"/>
              <a:t>, взяв в качестве тезиса данное Вами определение.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«Что такое бездушие»</a:t>
            </a:r>
            <a:r>
              <a:rPr lang="ru-RU" dirty="0" smtClean="0"/>
              <a:t>, взяв в качестве тезиса данное Вами определение.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2643182"/>
            <a:ext cx="75708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Продолжение следует…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Задание 15.3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00108"/>
            <a:ext cx="8329642" cy="5126055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sz="3400" b="1" dirty="0" smtClean="0"/>
              <a:t>15.3. Как Вы понимаете значение слова </a:t>
            </a:r>
            <a:r>
              <a:rPr lang="ru-RU" sz="3400" b="1" u="sng" dirty="0" smtClean="0"/>
              <a:t>БЕССТРАШНЫЙ</a:t>
            </a:r>
            <a:r>
              <a:rPr lang="ru-RU" sz="3400" b="1" dirty="0" smtClean="0"/>
              <a:t>? Сформулируйте и прокомментируйте данное Вами определение. Напишите </a:t>
            </a:r>
            <a:r>
              <a:rPr lang="ru-RU" sz="3400" b="1" u="sng" dirty="0" smtClean="0"/>
              <a:t>сочинение-рассуждение</a:t>
            </a:r>
            <a:r>
              <a:rPr lang="ru-RU" sz="3400" b="1" dirty="0" smtClean="0"/>
              <a:t> на тему: </a:t>
            </a:r>
            <a:r>
              <a:rPr lang="ru-RU" sz="3400" b="1" u="sng" dirty="0" smtClean="0"/>
              <a:t>«Что значит быть бесстрашным?», </a:t>
            </a:r>
            <a:r>
              <a:rPr lang="ru-RU" sz="3400" b="1" dirty="0" smtClean="0"/>
              <a:t>взяв в качестве тезиса данное Вами определение. Аргументируя свой тезис, приведите 2 (два)примера-аргумента, подтверждающих Ваши рассуждения: один пример-аргумент приведите из прочитанного текста, а второй – из Вашего жизненного опыта. Объём сочинения должен составлять не менее 70 слов.</a:t>
            </a:r>
          </a:p>
          <a:p>
            <a:pPr>
              <a:buNone/>
            </a:pPr>
            <a:r>
              <a:rPr lang="ru-RU" sz="3400" b="1" dirty="0" smtClean="0"/>
              <a:t>Если сочинение представляет собой пересказанный или полностью переписанный исходный текст без каких бы то ни было комментариев, то такая работа оценивается нулём баллов.</a:t>
            </a:r>
          </a:p>
          <a:p>
            <a:pPr>
              <a:buNone/>
            </a:pPr>
            <a:r>
              <a:rPr lang="ru-RU" sz="3400" b="1" dirty="0" smtClean="0"/>
              <a:t>Сочинение пишите аккуратно, разборчивым почерком.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«Схема» данного сочинения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rgbClr val="C00000"/>
            </a:solidFill>
          </a:ln>
        </p:spPr>
        <p:txBody>
          <a:bodyPr/>
          <a:lstStyle/>
          <a:p>
            <a:pPr marL="571500" indent="-571500">
              <a:buFont typeface="+mj-lt"/>
              <a:buAutoNum type="romanUcPeriod"/>
            </a:pPr>
            <a:r>
              <a:rPr lang="ru-RU" b="1" dirty="0" smtClean="0"/>
              <a:t>Тезис  (толкование предложенного в задании понятия, ответ на поставленный вопрос).</a:t>
            </a:r>
          </a:p>
          <a:p>
            <a:pPr marL="571500" indent="-571500">
              <a:buFont typeface="+mj-lt"/>
              <a:buAutoNum type="romanUcPeriod"/>
            </a:pPr>
            <a:r>
              <a:rPr lang="ru-RU" b="1" dirty="0" smtClean="0"/>
              <a:t>Тезисно-доказательная часть.</a:t>
            </a:r>
          </a:p>
          <a:p>
            <a:pPr marL="971550" lvl="1" indent="-571500">
              <a:buFont typeface="+mj-lt"/>
              <a:buAutoNum type="arabicPeriod"/>
            </a:pPr>
            <a:r>
              <a:rPr lang="ru-RU" b="1" dirty="0" smtClean="0"/>
              <a:t>Пример – аргумент из текста.</a:t>
            </a:r>
          </a:p>
          <a:p>
            <a:pPr marL="971550" lvl="1" indent="-571500">
              <a:buFont typeface="+mj-lt"/>
              <a:buAutoNum type="arabicPeriod"/>
            </a:pPr>
            <a:r>
              <a:rPr lang="ru-RU" b="1" dirty="0" smtClean="0"/>
              <a:t>Пример – аргумент из личного опыта.</a:t>
            </a:r>
          </a:p>
          <a:p>
            <a:pPr marL="571500" indent="-571500">
              <a:buFont typeface="+mj-lt"/>
              <a:buAutoNum type="romanUcPeriod"/>
            </a:pPr>
            <a:r>
              <a:rPr lang="ru-RU" b="1" dirty="0" smtClean="0"/>
              <a:t>Вывод  (заключение, повторяющее несколько по-иному тезис).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Клише 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ru-RU" b="1" dirty="0" smtClean="0">
                <a:solidFill>
                  <a:srgbClr val="FF0000"/>
                </a:solidFill>
              </a:rPr>
              <a:t>Тезис (толкование предложенного в задании понятия, ответ на поставленный вопрос).</a:t>
            </a:r>
          </a:p>
          <a:p>
            <a:pPr lvl="1"/>
            <a:r>
              <a:rPr lang="ru-RU" b="1" dirty="0" smtClean="0"/>
              <a:t>……… - это ………</a:t>
            </a:r>
          </a:p>
          <a:p>
            <a:pPr lvl="1"/>
            <a:r>
              <a:rPr lang="ru-RU" b="1" dirty="0" smtClean="0"/>
              <a:t>……… человеком можно назвать того, кто ……</a:t>
            </a:r>
          </a:p>
          <a:p>
            <a:pPr lvl="1"/>
            <a:r>
              <a:rPr lang="ru-RU" b="1" dirty="0" smtClean="0"/>
              <a:t>……… человек – это такой человек, который в определённой ситуации может ……..</a:t>
            </a:r>
          </a:p>
          <a:p>
            <a:pPr lvl="1"/>
            <a:r>
              <a:rPr lang="ru-RU" b="1" dirty="0" smtClean="0"/>
              <a:t>Что такое ………? Какого человека можно назвать ……..?  ……….., как мне кажется, это …..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/>
              <a:t>Клише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rgbClr val="C00000"/>
            </a:solidFill>
          </a:ln>
        </p:spPr>
        <p:txBody>
          <a:bodyPr>
            <a:normAutofit lnSpcReduction="10000"/>
          </a:bodyPr>
          <a:lstStyle/>
          <a:p>
            <a:pPr marL="571500" lvl="1" indent="-571500">
              <a:buAutoNum type="romanUcPeriod" startAt="2"/>
            </a:pPr>
            <a:r>
              <a:rPr lang="ru-RU" b="1" dirty="0" smtClean="0">
                <a:solidFill>
                  <a:srgbClr val="FF0000"/>
                </a:solidFill>
              </a:rPr>
              <a:t>1) Пример – аргумент из текста.</a:t>
            </a:r>
          </a:p>
          <a:p>
            <a:pPr marL="571500" lvl="1" indent="-571500">
              <a:buNone/>
            </a:pPr>
            <a:r>
              <a:rPr lang="ru-RU" b="1" dirty="0" smtClean="0"/>
              <a:t>Обращаясь к предложенному тексту, нельзя не увидеть, что …….</a:t>
            </a:r>
          </a:p>
          <a:p>
            <a:pPr marL="571500" lvl="1" indent="-571500">
              <a:buNone/>
            </a:pPr>
            <a:r>
              <a:rPr lang="ru-RU" b="1" dirty="0" smtClean="0"/>
              <a:t>Анализируя поступки героя данного текста, можно увидеть, что …….</a:t>
            </a:r>
          </a:p>
          <a:p>
            <a:pPr marL="571500" lvl="1" indent="-571500">
              <a:buNone/>
            </a:pPr>
            <a:r>
              <a:rPr lang="ru-RU" b="1" dirty="0" smtClean="0"/>
              <a:t>Размышляя о ………, обращусь к предложенному тексту, автор которого показывает яркий пример ……</a:t>
            </a:r>
          </a:p>
          <a:p>
            <a:pPr marL="571500" lvl="1" indent="-571500">
              <a:buNone/>
            </a:pPr>
            <a:r>
              <a:rPr lang="ru-RU" b="1" dirty="0" smtClean="0"/>
              <a:t>Нельзя не заметить, что герой  данного  текста……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/>
              <a:t>Клише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rgbClr val="C00000"/>
            </a:solidFill>
          </a:ln>
        </p:spPr>
        <p:txBody>
          <a:bodyPr>
            <a:normAutofit fontScale="92500"/>
          </a:bodyPr>
          <a:lstStyle/>
          <a:p>
            <a:pPr marL="571500" lvl="1" indent="-571500">
              <a:buAutoNum type="romanUcPeriod" startAt="2"/>
            </a:pPr>
            <a:r>
              <a:rPr lang="ru-RU" b="1" dirty="0" smtClean="0">
                <a:solidFill>
                  <a:srgbClr val="FF0000"/>
                </a:solidFill>
              </a:rPr>
              <a:t>1) Пример – аргумент из личного опыта.</a:t>
            </a:r>
          </a:p>
          <a:p>
            <a:pPr marL="571500" lvl="1" indent="-571500">
              <a:buNone/>
            </a:pPr>
            <a:r>
              <a:rPr lang="ru-RU" b="1" dirty="0" smtClean="0"/>
              <a:t>С примерами проявления …….   нам довольно часто, к сожалению,  приходится сталкиваться в жизни. Например, …..</a:t>
            </a:r>
          </a:p>
          <a:p>
            <a:pPr marL="571500" lvl="1" indent="-571500">
              <a:buNone/>
            </a:pPr>
            <a:r>
              <a:rPr lang="ru-RU" b="1" dirty="0" smtClean="0"/>
              <a:t>Подтверждением тому, что …. людей, к счастью, много являются события, связанные с….</a:t>
            </a:r>
          </a:p>
          <a:p>
            <a:pPr marL="571500" lvl="1" indent="-571500">
              <a:buNone/>
            </a:pPr>
            <a:r>
              <a:rPr lang="ru-RU" b="1" dirty="0" smtClean="0"/>
              <a:t>Чтобы доказать необходимость …… в жизни, приведу пример (обращусь к истории, обращусь к биографии…., обращусь к произведению ….).</a:t>
            </a:r>
          </a:p>
          <a:p>
            <a:pPr marL="571500" lvl="1" indent="-571500">
              <a:buNone/>
            </a:pPr>
            <a:r>
              <a:rPr lang="ru-RU" b="1" dirty="0" smtClean="0"/>
              <a:t> 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7200" b="1" dirty="0" smtClean="0"/>
              <a:t>Клише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rgbClr val="C00000"/>
            </a:solidFill>
          </a:ln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III</a:t>
            </a:r>
            <a:r>
              <a:rPr lang="ru-RU" b="1" dirty="0" smtClean="0">
                <a:solidFill>
                  <a:srgbClr val="FF0000"/>
                </a:solidFill>
              </a:rPr>
              <a:t>. Вывод  (заключение, повторяющее несколько по-иному тезис).</a:t>
            </a:r>
          </a:p>
          <a:p>
            <a:pPr>
              <a:buNone/>
            </a:pPr>
            <a:r>
              <a:rPr lang="ru-RU" b="1" dirty="0" smtClean="0"/>
              <a:t>Таким образом, ….</a:t>
            </a:r>
          </a:p>
          <a:p>
            <a:pPr>
              <a:buNone/>
            </a:pPr>
            <a:r>
              <a:rPr lang="ru-RU" b="1" dirty="0" smtClean="0"/>
              <a:t>Повторюсь: …….</a:t>
            </a:r>
          </a:p>
          <a:p>
            <a:pPr>
              <a:buNone/>
            </a:pPr>
            <a:r>
              <a:rPr lang="ru-RU" b="1" dirty="0" smtClean="0"/>
              <a:t>Итак, ……</a:t>
            </a:r>
          </a:p>
          <a:p>
            <a:pPr>
              <a:buNone/>
            </a:pPr>
            <a:r>
              <a:rPr lang="ru-RU" b="1" dirty="0" smtClean="0"/>
              <a:t>Подводя итог сказанному, отмечу: …….</a:t>
            </a:r>
          </a:p>
          <a:p>
            <a:pPr>
              <a:buNone/>
            </a:pPr>
            <a:r>
              <a:rPr lang="ru-RU" b="1" dirty="0" smtClean="0"/>
              <a:t>Очень хотелось бы, чтобы ……</a:t>
            </a:r>
            <a:endParaRPr lang="ru-RU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71472" y="214290"/>
          <a:ext cx="8358246" cy="5516880"/>
        </p:xfrm>
        <a:graphic>
          <a:graphicData uri="http://schemas.openxmlformats.org/drawingml/2006/table">
            <a:tbl>
              <a:tblPr/>
              <a:tblGrid>
                <a:gridCol w="2786082"/>
                <a:gridCol w="2857520"/>
                <a:gridCol w="2714644"/>
              </a:tblGrid>
              <a:tr h="472440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Толкование  слова (понятия, явления)</a:t>
                      </a:r>
                    </a:p>
                  </a:txBody>
                  <a:tcPr>
                    <a:lnL w="57150" cmpd="sng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3600" b="1" u="none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Аргументы </a:t>
                      </a: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24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u="none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Из личного опыта</a:t>
                      </a:r>
                      <a:endParaRPr lang="ru-RU" sz="2800" b="1" u="none" dirty="0" smtClean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u="none" dirty="0" smtClean="0">
                          <a:solidFill>
                            <a:srgbClr val="C00000"/>
                          </a:solidFill>
                        </a:rPr>
                        <a:t>Из литературы</a:t>
                      </a:r>
                      <a:endParaRPr lang="ru-RU" sz="2800" b="1" u="none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694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Дружба - это бескорыстные личные взаимоотношения между людьми, основанные на доверии, искренности, взаимных симпатиях, общих интересах и увлечениях. Людей, связанных между собой дружбой, называют друзьями. </a:t>
                      </a:r>
                      <a:endParaRPr lang="ru-RU" b="1" dirty="0" smtClean="0"/>
                    </a:p>
                    <a:p>
                      <a:endParaRPr lang="ru-RU" dirty="0"/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Дружба А.С. Пушкина и Ивана Пущина. 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Когда поэт находился в ссылке в Михайловском, его лицейский друг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Пущин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не боясь наказания за нарушение запрета, посещает Пушкина. Александр Сергеевич  был благодарен другу за эту последнюю встречу, что нашло отражение в его стихотворении «Пущину»</a:t>
                      </a: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А.С.Пушкин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«Пущину»; 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октября»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Ремарк "Три товарища" </a:t>
                      </a:r>
                      <a:b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Обломов и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Штольц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"Обломове" Гончарова </a:t>
                      </a:r>
                      <a:b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Каверин "Два капитана" </a:t>
                      </a:r>
                      <a:b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Цикл А.Дюма о трёх мушкетерах </a:t>
                      </a:r>
                      <a:b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Тургенев «Отцы и дети» </a:t>
                      </a:r>
                      <a:b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"Снежная королева" Андерсена.</a:t>
                      </a:r>
                    </a:p>
                    <a:p>
                      <a:endParaRPr lang="ru-RU" b="1" dirty="0"/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13" name="Прямая соединительная линия 12"/>
          <p:cNvCxnSpPr/>
          <p:nvPr/>
        </p:nvCxnSpPr>
        <p:spPr>
          <a:xfrm>
            <a:off x="6215074" y="2357430"/>
            <a:ext cx="264320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215074" y="2714620"/>
            <a:ext cx="264320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286512" y="3214686"/>
            <a:ext cx="264320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215074" y="3500438"/>
            <a:ext cx="264320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215074" y="4071942"/>
            <a:ext cx="264320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215074" y="4357694"/>
            <a:ext cx="264320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00079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Поэт в стихотворении «19 октября» писал: </a:t>
            </a:r>
          </a:p>
          <a:p>
            <a:pPr lvl="2">
              <a:buNone/>
            </a:pPr>
            <a:r>
              <a:rPr lang="ru-RU" sz="3400" b="1" dirty="0" smtClean="0"/>
              <a:t>Друзья мои, прекрасен наш союз! </a:t>
            </a:r>
          </a:p>
          <a:p>
            <a:pPr lvl="2">
              <a:buNone/>
            </a:pPr>
            <a:r>
              <a:rPr lang="ru-RU" sz="3400" b="1" dirty="0" smtClean="0"/>
              <a:t>Он, как душа, неразделим и вечен… 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Что такое дружба? Это радость! Огромная радость от общения! Радость от того, что рядом есть близкий тебе человек, который поможет советом, всегда выслушает и непременно поддержит во всем. Только ему можно полностью довериться. Только от него можно без обиды выслушать критику в свой адрес.</a:t>
            </a:r>
          </a:p>
          <a:p>
            <a:pPr>
              <a:buNone/>
            </a:pPr>
            <a:r>
              <a:rPr lang="ru-RU" b="1" dirty="0" smtClean="0"/>
              <a:t>      По-моему мнению, друг – это тот, кто понимает тебя, как самого себя. Кто не обидится на тебя, если ты  вместо встречи с ним, останешься дома помочь маме. Кто может совсем не интересоваться марками, но подарит тебе ту, о которой ты мечтал. Кто знает все твои недостатки, но не обращает на них никакого внимания. </a:t>
            </a:r>
          </a:p>
          <a:p>
            <a:pPr>
              <a:buNone/>
            </a:pPr>
            <a:r>
              <a:rPr lang="ru-RU" b="1" dirty="0" smtClean="0"/>
              <a:t>      Такой дружбе не страшны ни расстояния, ни разница в возрасте, ни наличие различных интересов, потому что такая дружба – НАСТОЯЩАЯ.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57158" y="1571612"/>
            <a:ext cx="850112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57158" y="3571876"/>
            <a:ext cx="850112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1684</Words>
  <Application>Microsoft Office PowerPoint</Application>
  <PresentationFormat>Экран (4:3)</PresentationFormat>
  <Paragraphs>133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Задание 15.3</vt:lpstr>
      <vt:lpstr>Задание 15.3</vt:lpstr>
      <vt:lpstr>«Схема» данного сочинения</vt:lpstr>
      <vt:lpstr>Клише </vt:lpstr>
      <vt:lpstr>Клише </vt:lpstr>
      <vt:lpstr>Клише </vt:lpstr>
      <vt:lpstr>Клише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15.3</dc:title>
  <dc:creator>Елена</dc:creator>
  <cp:lastModifiedBy>Николко</cp:lastModifiedBy>
  <cp:revision>41</cp:revision>
  <dcterms:modified xsi:type="dcterms:W3CDTF">2015-01-10T05:33:14Z</dcterms:modified>
</cp:coreProperties>
</file>