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Layouts/slideLayout1.xml" ContentType="application/vnd.openxmlformats-officedocument.presentationml.slideLayout+xml"/>
  <Override PartName="/ppt/slideLayouts/slideLayout13.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60" r:id="rId3"/>
    <p:sldId id="261" r:id="rId4"/>
    <p:sldId id="262" r:id="rId5"/>
    <p:sldId id="263" r:id="rId6"/>
    <p:sldId id="264" r:id="rId7"/>
    <p:sldId id="265" r:id="rId8"/>
    <p:sldId id="266" r:id="rId9"/>
    <p:sldId id="267" r:id="rId10"/>
    <p:sldId id="268" r:id="rId11"/>
    <p:sldId id="271" r:id="rId12"/>
    <p:sldId id="269" r:id="rId13"/>
    <p:sldId id="270" r:id="rId14"/>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Пользовательский макет">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1_Пользовательский макет">
    <p:bg>
      <p:bgPr>
        <a:blipFill dpi="0" rotWithShape="1">
          <a:blip r:embed="rId2"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23.03.2017</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jpe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5" cstate="print">
            <a:lum/>
          </a:blip>
          <a:srcRect/>
          <a:stretch>
            <a:fillRect/>
          </a:stretch>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23.03.2017</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hyperlink" Target="http://elenaranko.ucoz.ru/" TargetMode="Externa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hyperlink" Target="http://cs10561.vkontakte.ru/u111299510/-5/x_70c5f3cb.jpg" TargetMode="External"/><Relationship Id="rId2" Type="http://schemas.openxmlformats.org/officeDocument/2006/relationships/hyperlink" Target="http://s3.uploads.ru/BdO9t.png" TargetMode="External"/><Relationship Id="rId1" Type="http://schemas.openxmlformats.org/officeDocument/2006/relationships/slideLayout" Target="../slideLayouts/slideLayout4.xml"/><Relationship Id="rId6" Type="http://schemas.openxmlformats.org/officeDocument/2006/relationships/hyperlink" Target="http://lenagold.narod.ru/fon/clipart/s/svit/svitolk21.png" TargetMode="External"/><Relationship Id="rId5" Type="http://schemas.openxmlformats.org/officeDocument/2006/relationships/hyperlink" Target="http://s1.pic4you.ru/allimage/y2012/10-26/12216/2601840.png" TargetMode="External"/><Relationship Id="rId4" Type="http://schemas.openxmlformats.org/officeDocument/2006/relationships/hyperlink" Target="http://img-fotki.yandex.ru/get/6434/136487634.a39/0_d5931_5c31a0b1_XL.png"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Заголовок 1"/>
          <p:cNvSpPr txBox="1">
            <a:spLocks/>
          </p:cNvSpPr>
          <p:nvPr/>
        </p:nvSpPr>
        <p:spPr>
          <a:xfrm>
            <a:off x="1259632" y="1052736"/>
            <a:ext cx="7272808" cy="2876330"/>
          </a:xfrm>
          <a:prstGeom prst="rect">
            <a:avLst/>
          </a:prstGeom>
        </p:spPr>
        <p:txBody>
          <a:bodyPr vert="horz" lIns="91440" tIns="45720" rIns="91440" bIns="45720" rtlCol="0" anchor="ctr">
            <a:noAutofit/>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accent2">
                    <a:lumMod val="75000"/>
                  </a:schemeClr>
                </a:solidFill>
                <a:effectLst/>
                <a:uLnTx/>
                <a:uFillTx/>
                <a:latin typeface="+mn-lt"/>
                <a:ea typeface="+mj-ea"/>
                <a:cs typeface="+mj-cs"/>
              </a:rPr>
              <a:t>Написание сочинения-рассуждения на ЕГЭ по русскому языку </a:t>
            </a:r>
          </a:p>
          <a:p>
            <a:pPr marL="0" marR="0" lvl="0" indent="0" algn="ctr" defTabSz="914400" rtl="0" eaLnBrk="1" fontAlgn="auto" latinLnBrk="0" hangingPunct="1">
              <a:lnSpc>
                <a:spcPct val="100000"/>
              </a:lnSpc>
              <a:spcBef>
                <a:spcPct val="0"/>
              </a:spcBef>
              <a:spcAft>
                <a:spcPts val="0"/>
              </a:spcAft>
              <a:buClrTx/>
              <a:buSzTx/>
              <a:buFontTx/>
              <a:buNone/>
              <a:tabLst/>
              <a:defRPr/>
            </a:pPr>
            <a:r>
              <a:rPr kumimoji="0" lang="ru-RU" sz="4000" b="1" i="0" u="none" strike="noStrike" kern="1200" cap="none" spc="0" normalizeH="0" baseline="0" noProof="0" dirty="0" smtClean="0">
                <a:ln>
                  <a:noFill/>
                </a:ln>
                <a:solidFill>
                  <a:schemeClr val="accent2">
                    <a:lumMod val="75000"/>
                  </a:schemeClr>
                </a:solidFill>
                <a:effectLst/>
                <a:uLnTx/>
                <a:uFillTx/>
                <a:latin typeface="+mn-lt"/>
                <a:ea typeface="+mj-ea"/>
                <a:cs typeface="+mj-cs"/>
              </a:rPr>
              <a:t>с </a:t>
            </a:r>
            <a:r>
              <a:rPr lang="ru-RU" sz="4000" b="1" dirty="0" smtClean="0">
                <a:solidFill>
                  <a:schemeClr val="accent2">
                    <a:lumMod val="75000"/>
                  </a:schemeClr>
                </a:solidFill>
                <a:ea typeface="+mj-ea"/>
                <a:cs typeface="+mj-cs"/>
              </a:rPr>
              <a:t>помощью </a:t>
            </a:r>
            <a:r>
              <a:rPr kumimoji="0" lang="ru-RU" sz="4000" b="1" i="0" u="none" strike="noStrike" kern="1200" cap="none" spc="0" normalizeH="0" baseline="0" noProof="0" dirty="0" smtClean="0">
                <a:ln>
                  <a:noFill/>
                </a:ln>
                <a:solidFill>
                  <a:schemeClr val="accent2">
                    <a:lumMod val="75000"/>
                  </a:schemeClr>
                </a:solidFill>
                <a:effectLst/>
                <a:uLnTx/>
                <a:uFillTx/>
                <a:latin typeface="+mn-lt"/>
                <a:ea typeface="+mj-ea"/>
                <a:cs typeface="+mj-cs"/>
              </a:rPr>
              <a:t>шаблона</a:t>
            </a:r>
          </a:p>
        </p:txBody>
      </p:sp>
      <p:sp>
        <p:nvSpPr>
          <p:cNvPr id="5" name="Подзаголовок 2"/>
          <p:cNvSpPr>
            <a:spLocks noGrp="1"/>
          </p:cNvSpPr>
          <p:nvPr>
            <p:ph type="subTitle" idx="1"/>
          </p:nvPr>
        </p:nvSpPr>
        <p:spPr>
          <a:xfrm>
            <a:off x="3571868" y="4214818"/>
            <a:ext cx="4500594" cy="2190918"/>
          </a:xfrm>
        </p:spPr>
        <p:txBody>
          <a:bodyPr>
            <a:noAutofit/>
          </a:bodyPr>
          <a:lstStyle/>
          <a:p>
            <a:pPr algn="ctr">
              <a:spcBef>
                <a:spcPts val="0"/>
              </a:spcBef>
              <a:buNone/>
            </a:pPr>
            <a:r>
              <a:rPr lang="ru-RU" sz="2400" dirty="0" smtClean="0">
                <a:solidFill>
                  <a:schemeClr val="tx1"/>
                </a:solidFill>
                <a:latin typeface="Times New Roman" pitchFamily="18" charset="0"/>
                <a:cs typeface="Times New Roman" pitchFamily="18" charset="0"/>
              </a:rPr>
              <a:t>Кудинова Юлия Александровна, учитель русского языка и литературы МОУ «</a:t>
            </a:r>
            <a:r>
              <a:rPr lang="ru-RU" sz="2400" dirty="0" err="1" smtClean="0">
                <a:solidFill>
                  <a:schemeClr val="tx1"/>
                </a:solidFill>
                <a:latin typeface="Times New Roman" pitchFamily="18" charset="0"/>
                <a:cs typeface="Times New Roman" pitchFamily="18" charset="0"/>
              </a:rPr>
              <a:t>Разуменская</a:t>
            </a:r>
            <a:r>
              <a:rPr lang="ru-RU" sz="2400" dirty="0" smtClean="0">
                <a:solidFill>
                  <a:schemeClr val="tx1"/>
                </a:solidFill>
                <a:latin typeface="Times New Roman" pitchFamily="18" charset="0"/>
                <a:cs typeface="Times New Roman" pitchFamily="18" charset="0"/>
              </a:rPr>
              <a:t> СОШ №3»</a:t>
            </a:r>
            <a:endParaRPr lang="ru-RU" sz="2400" dirty="0" smtClean="0">
              <a:solidFill>
                <a:schemeClr val="tx1"/>
              </a:solidFill>
              <a:latin typeface="Times New Roman" pitchFamily="18" charset="0"/>
              <a:cs typeface="Times New Roman" pitchFamily="18" charset="0"/>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ru-RU" sz="4000" b="1" dirty="0" smtClean="0">
                <a:latin typeface="+mn-lt"/>
              </a:rPr>
              <a:t>5. ДЕЛАЕМ ВЫВОД</a:t>
            </a:r>
            <a:endParaRPr lang="ru-RU" sz="4000" b="1" dirty="0">
              <a:latin typeface="+mn-lt"/>
            </a:endParaRPr>
          </a:p>
        </p:txBody>
      </p:sp>
      <p:sp>
        <p:nvSpPr>
          <p:cNvPr id="3" name="Содержимое 2"/>
          <p:cNvSpPr>
            <a:spLocks noGrp="1"/>
          </p:cNvSpPr>
          <p:nvPr>
            <p:ph idx="1"/>
          </p:nvPr>
        </p:nvSpPr>
        <p:spPr/>
        <p:txBody>
          <a:bodyPr/>
          <a:lstStyle/>
          <a:p>
            <a:r>
              <a:rPr lang="ru-RU" dirty="0" smtClean="0"/>
              <a:t>1) В заключение всего вышесказанного хотелось бы еще раз отметить … </a:t>
            </a:r>
            <a:r>
              <a:rPr lang="ru-RU" dirty="0" smtClean="0"/>
              <a:t>(</a:t>
            </a:r>
            <a:r>
              <a:rPr lang="ru-RU" i="1" dirty="0" smtClean="0"/>
              <a:t>Логический </a:t>
            </a:r>
            <a:r>
              <a:rPr lang="ru-RU" i="1" dirty="0" smtClean="0"/>
              <a:t>вывод по данной проблеме</a:t>
            </a:r>
            <a:r>
              <a:rPr lang="ru-RU" dirty="0" smtClean="0"/>
              <a:t>)</a:t>
            </a:r>
          </a:p>
          <a:p>
            <a:r>
              <a:rPr lang="ru-RU" dirty="0" smtClean="0"/>
              <a:t>2) Итак, все вышесказанное позволяет сделать следующий вывод … (</a:t>
            </a:r>
            <a:r>
              <a:rPr lang="ru-RU" i="1" dirty="0" smtClean="0"/>
              <a:t>Логический </a:t>
            </a:r>
            <a:r>
              <a:rPr lang="ru-RU" i="1" dirty="0" smtClean="0"/>
              <a:t>вывод по данной </a:t>
            </a:r>
            <a:r>
              <a:rPr lang="ru-RU" i="1" dirty="0" smtClean="0"/>
              <a:t>проблеме)</a:t>
            </a:r>
            <a:endParaRPr lang="ru-RU" dirty="0" smtClean="0"/>
          </a:p>
          <a:p>
            <a:endParaRPr lang="ru-RU" dirty="0"/>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sp>
        <p:nvSpPr>
          <p:cNvPr id="3" name="Содержимое 2"/>
          <p:cNvSpPr>
            <a:spLocks noGrp="1"/>
          </p:cNvSpPr>
          <p:nvPr>
            <p:ph idx="1"/>
          </p:nvPr>
        </p:nvSpPr>
        <p:spPr/>
        <p:txBody>
          <a:bodyPr>
            <a:normAutofit/>
          </a:bodyPr>
          <a:lstStyle/>
          <a:p>
            <a:pPr algn="ctr"/>
            <a:r>
              <a:rPr lang="ru-RU" sz="4400" dirty="0" smtClean="0">
                <a:solidFill>
                  <a:srgbClr val="FF0000"/>
                </a:solidFill>
              </a:rPr>
              <a:t>Удачи на экзамене!</a:t>
            </a:r>
            <a:endParaRPr lang="ru-RU" sz="4400" dirty="0">
              <a:solidFill>
                <a:srgbClr val="FF0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latin typeface="+mn-lt"/>
              </a:rPr>
              <a:t>Источник шаблона</a:t>
            </a:r>
            <a:endParaRPr lang="ru-RU" dirty="0">
              <a:latin typeface="+mn-lt"/>
            </a:endParaRPr>
          </a:p>
        </p:txBody>
      </p:sp>
      <p:sp>
        <p:nvSpPr>
          <p:cNvPr id="3" name="Содержимое 2"/>
          <p:cNvSpPr>
            <a:spLocks noGrp="1"/>
          </p:cNvSpPr>
          <p:nvPr>
            <p:ph idx="1"/>
          </p:nvPr>
        </p:nvSpPr>
        <p:spPr/>
        <p:txBody>
          <a:bodyPr/>
          <a:lstStyle/>
          <a:p>
            <a:pPr marL="0" lvl="0" indent="0" algn="ctr" fontAlgn="base">
              <a:spcBef>
                <a:spcPct val="0"/>
              </a:spcBef>
              <a:spcAft>
                <a:spcPct val="0"/>
              </a:spcAft>
              <a:buNone/>
            </a:pPr>
            <a:r>
              <a:rPr lang="ru-RU" sz="2400" i="1" dirty="0" err="1" smtClean="0">
                <a:cs typeface="Arial" pitchFamily="34" charset="0"/>
              </a:rPr>
              <a:t>Ранько</a:t>
            </a:r>
            <a:r>
              <a:rPr lang="ru-RU" sz="2400" i="1" dirty="0" smtClean="0">
                <a:cs typeface="Arial" pitchFamily="34" charset="0"/>
              </a:rPr>
              <a:t> Елена Алексеевна </a:t>
            </a:r>
          </a:p>
          <a:p>
            <a:pPr marL="0" lvl="0" indent="0" algn="ctr" fontAlgn="base">
              <a:spcBef>
                <a:spcPct val="0"/>
              </a:spcBef>
              <a:spcAft>
                <a:spcPct val="0"/>
              </a:spcAft>
              <a:buNone/>
            </a:pPr>
            <a:r>
              <a:rPr lang="ru-RU" sz="2400" i="1" dirty="0" smtClean="0">
                <a:cs typeface="Arial" pitchFamily="34" charset="0"/>
              </a:rPr>
              <a:t>учитель начальных классов  </a:t>
            </a:r>
          </a:p>
          <a:p>
            <a:pPr marL="0" lvl="0" indent="0" algn="ctr" fontAlgn="base">
              <a:spcBef>
                <a:spcPct val="0"/>
              </a:spcBef>
              <a:spcAft>
                <a:spcPct val="0"/>
              </a:spcAft>
              <a:buNone/>
            </a:pPr>
            <a:r>
              <a:rPr lang="ru-RU" sz="2400" i="1" dirty="0" smtClean="0">
                <a:cs typeface="Arial" pitchFamily="34" charset="0"/>
              </a:rPr>
              <a:t>МАОУ лицей №21</a:t>
            </a:r>
          </a:p>
          <a:p>
            <a:pPr marL="0" lvl="0" indent="0" algn="ctr" fontAlgn="base">
              <a:spcBef>
                <a:spcPct val="0"/>
              </a:spcBef>
              <a:spcAft>
                <a:spcPct val="0"/>
              </a:spcAft>
              <a:buNone/>
            </a:pPr>
            <a:r>
              <a:rPr lang="ru-RU" sz="2400" i="1" dirty="0" smtClean="0">
                <a:cs typeface="Arial" pitchFamily="34" charset="0"/>
              </a:rPr>
              <a:t>  г. Иваново</a:t>
            </a:r>
          </a:p>
          <a:p>
            <a:pPr marL="0" lvl="0" indent="0" algn="ctr" fontAlgn="base">
              <a:spcBef>
                <a:spcPct val="0"/>
              </a:spcBef>
              <a:spcAft>
                <a:spcPct val="0"/>
              </a:spcAft>
              <a:buNone/>
            </a:pPr>
            <a:endParaRPr lang="ru-RU" sz="2400" i="1" dirty="0" smtClean="0">
              <a:cs typeface="Arial" pitchFamily="34" charset="0"/>
            </a:endParaRPr>
          </a:p>
          <a:p>
            <a:pPr lvl="0" algn="ctr" fontAlgn="base">
              <a:spcBef>
                <a:spcPct val="0"/>
              </a:spcBef>
              <a:spcAft>
                <a:spcPct val="0"/>
              </a:spcAft>
              <a:buNone/>
            </a:pPr>
            <a:r>
              <a:rPr lang="ru-RU" sz="2400" i="1" dirty="0" smtClean="0">
                <a:cs typeface="Arial" pitchFamily="34" charset="0"/>
              </a:rPr>
              <a:t>Сайт: </a:t>
            </a:r>
            <a:r>
              <a:rPr lang="en-US" sz="2400" i="1" dirty="0" smtClean="0">
                <a:cs typeface="Arial" pitchFamily="34" charset="0"/>
                <a:hlinkClick r:id="rId2"/>
              </a:rPr>
              <a:t>http://elenaranko.ucoz.ru/</a:t>
            </a:r>
            <a:endParaRPr lang="ru-RU" sz="2400" dirty="0" smtClean="0"/>
          </a:p>
          <a:p>
            <a:endParaRPr lang="ru-RU"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pPr lvl="0"/>
            <a:r>
              <a:rPr lang="ru-RU" dirty="0" smtClean="0">
                <a:solidFill>
                  <a:srgbClr val="C00000"/>
                </a:solidFill>
                <a:latin typeface="Times New Roman" pitchFamily="18" charset="0"/>
                <a:cs typeface="Times New Roman" pitchFamily="18" charset="0"/>
              </a:rPr>
              <a:t/>
            </a:r>
            <a:br>
              <a:rPr lang="ru-RU" dirty="0" smtClean="0">
                <a:solidFill>
                  <a:srgbClr val="C00000"/>
                </a:solidFill>
                <a:latin typeface="Times New Roman" pitchFamily="18" charset="0"/>
                <a:cs typeface="Times New Roman" pitchFamily="18" charset="0"/>
              </a:rPr>
            </a:br>
            <a:r>
              <a:rPr lang="ru-RU" dirty="0" smtClean="0">
                <a:latin typeface="Times New Roman" pitchFamily="18" charset="0"/>
                <a:cs typeface="Times New Roman" pitchFamily="18" charset="0"/>
              </a:rPr>
              <a:t>Интернет </a:t>
            </a:r>
            <a:r>
              <a:rPr lang="ru-RU" dirty="0" smtClean="0">
                <a:latin typeface="Times New Roman" pitchFamily="18" charset="0"/>
                <a:cs typeface="Times New Roman" pitchFamily="18" charset="0"/>
              </a:rPr>
              <a:t>– ресурсы:</a:t>
            </a:r>
            <a:br>
              <a:rPr lang="ru-RU" dirty="0" smtClean="0">
                <a:latin typeface="Times New Roman" pitchFamily="18" charset="0"/>
                <a:cs typeface="Times New Roman" pitchFamily="18" charset="0"/>
              </a:rPr>
            </a:br>
            <a:endParaRPr lang="ru-RU" dirty="0"/>
          </a:p>
        </p:txBody>
      </p:sp>
      <p:sp>
        <p:nvSpPr>
          <p:cNvPr id="3" name="Содержимое 2"/>
          <p:cNvSpPr>
            <a:spLocks noGrp="1"/>
          </p:cNvSpPr>
          <p:nvPr>
            <p:ph idx="1"/>
          </p:nvPr>
        </p:nvSpPr>
        <p:spPr/>
        <p:txBody>
          <a:bodyPr>
            <a:normAutofit fontScale="62500" lnSpcReduction="20000"/>
          </a:bodyPr>
          <a:lstStyle/>
          <a:p>
            <a:pPr algn="ctr"/>
            <a:r>
              <a:rPr lang="ru-RU" u="sng" dirty="0" smtClean="0">
                <a:hlinkClick r:id="rId2"/>
              </a:rPr>
              <a:t>http://s3.uploads.ru/BdO9t.png </a:t>
            </a:r>
            <a:endParaRPr lang="ru-RU" u="sng" dirty="0" smtClean="0"/>
          </a:p>
          <a:p>
            <a:pPr algn="ctr"/>
            <a:r>
              <a:rPr lang="ru-RU" sz="3600" i="1" dirty="0" smtClean="0"/>
              <a:t>рамка</a:t>
            </a:r>
          </a:p>
          <a:p>
            <a:pPr algn="ctr"/>
            <a:endParaRPr lang="ru-RU" sz="1200" i="1" dirty="0" smtClean="0"/>
          </a:p>
          <a:p>
            <a:pPr algn="ctr"/>
            <a:r>
              <a:rPr lang="en-US" u="sng" dirty="0" smtClean="0">
                <a:hlinkClick r:id="rId3"/>
              </a:rPr>
              <a:t>http</a:t>
            </a:r>
            <a:r>
              <a:rPr lang="ru-RU" u="sng" dirty="0" smtClean="0">
                <a:hlinkClick r:id="rId3"/>
              </a:rPr>
              <a:t>://</a:t>
            </a:r>
            <a:r>
              <a:rPr lang="en-US" u="sng" dirty="0" err="1" smtClean="0">
                <a:hlinkClick r:id="rId3"/>
              </a:rPr>
              <a:t>cs</a:t>
            </a:r>
            <a:r>
              <a:rPr lang="ru-RU" u="sng" dirty="0" smtClean="0">
                <a:hlinkClick r:id="rId3"/>
              </a:rPr>
              <a:t>10561.</a:t>
            </a:r>
            <a:r>
              <a:rPr lang="en-US" u="sng" dirty="0" err="1" smtClean="0">
                <a:hlinkClick r:id="rId3"/>
              </a:rPr>
              <a:t>vkontakte</a:t>
            </a:r>
            <a:r>
              <a:rPr lang="ru-RU" u="sng" dirty="0" smtClean="0">
                <a:hlinkClick r:id="rId3"/>
              </a:rPr>
              <a:t>.</a:t>
            </a:r>
            <a:r>
              <a:rPr lang="en-US" u="sng" dirty="0" err="1" smtClean="0">
                <a:hlinkClick r:id="rId3"/>
              </a:rPr>
              <a:t>ru</a:t>
            </a:r>
            <a:r>
              <a:rPr lang="ru-RU" u="sng" dirty="0" smtClean="0">
                <a:hlinkClick r:id="rId3"/>
              </a:rPr>
              <a:t>/</a:t>
            </a:r>
            <a:r>
              <a:rPr lang="en-US" u="sng" dirty="0" smtClean="0">
                <a:hlinkClick r:id="rId3"/>
              </a:rPr>
              <a:t>u</a:t>
            </a:r>
            <a:r>
              <a:rPr lang="ru-RU" u="sng" dirty="0" smtClean="0">
                <a:hlinkClick r:id="rId3"/>
              </a:rPr>
              <a:t>111299510/-5/</a:t>
            </a:r>
            <a:r>
              <a:rPr lang="en-US" u="sng" dirty="0" smtClean="0">
                <a:hlinkClick r:id="rId3"/>
              </a:rPr>
              <a:t>x</a:t>
            </a:r>
            <a:r>
              <a:rPr lang="ru-RU" u="sng" dirty="0" smtClean="0">
                <a:hlinkClick r:id="rId3"/>
              </a:rPr>
              <a:t>_70</a:t>
            </a:r>
            <a:r>
              <a:rPr lang="en-US" u="sng" dirty="0" smtClean="0">
                <a:hlinkClick r:id="rId3"/>
              </a:rPr>
              <a:t>c</a:t>
            </a:r>
            <a:r>
              <a:rPr lang="ru-RU" u="sng" dirty="0" smtClean="0">
                <a:hlinkClick r:id="rId3"/>
              </a:rPr>
              <a:t>5</a:t>
            </a:r>
            <a:r>
              <a:rPr lang="en-US" u="sng" dirty="0" smtClean="0">
                <a:hlinkClick r:id="rId3"/>
              </a:rPr>
              <a:t>f</a:t>
            </a:r>
            <a:r>
              <a:rPr lang="ru-RU" u="sng" dirty="0" smtClean="0">
                <a:hlinkClick r:id="rId3"/>
              </a:rPr>
              <a:t>3</a:t>
            </a:r>
            <a:r>
              <a:rPr lang="en-US" u="sng" dirty="0" err="1" smtClean="0">
                <a:hlinkClick r:id="rId3"/>
              </a:rPr>
              <a:t>cb</a:t>
            </a:r>
            <a:r>
              <a:rPr lang="ru-RU" u="sng" dirty="0" smtClean="0">
                <a:hlinkClick r:id="rId3"/>
              </a:rPr>
              <a:t>.</a:t>
            </a:r>
            <a:r>
              <a:rPr lang="en-US" u="sng" dirty="0" smtClean="0">
                <a:hlinkClick r:id="rId3"/>
              </a:rPr>
              <a:t>jpg </a:t>
            </a:r>
            <a:endParaRPr lang="ru-RU" u="sng" dirty="0" smtClean="0"/>
          </a:p>
          <a:p>
            <a:pPr algn="ctr"/>
            <a:r>
              <a:rPr lang="ru-RU" sz="3600" i="1" dirty="0" smtClean="0"/>
              <a:t>перо, чернильница</a:t>
            </a:r>
          </a:p>
          <a:p>
            <a:pPr algn="ctr"/>
            <a:endParaRPr lang="ru-RU" sz="1200" i="1" dirty="0" smtClean="0"/>
          </a:p>
          <a:p>
            <a:pPr lvl="0" algn="ctr"/>
            <a:r>
              <a:rPr lang="ru-RU" dirty="0" smtClean="0">
                <a:hlinkClick r:id="rId4"/>
              </a:rPr>
              <a:t>http://img-fotki.yandex.ru/get/6434/136487634.a39/0_d5931_5c31a0b1_XL.png</a:t>
            </a:r>
            <a:r>
              <a:rPr lang="ru-RU" dirty="0" smtClean="0"/>
              <a:t>  </a:t>
            </a:r>
          </a:p>
          <a:p>
            <a:pPr lvl="0" algn="ctr"/>
            <a:r>
              <a:rPr lang="ru-RU" sz="3600" i="1" dirty="0" smtClean="0"/>
              <a:t>книги</a:t>
            </a:r>
          </a:p>
          <a:p>
            <a:pPr algn="ctr"/>
            <a:endParaRPr lang="ru-RU" sz="1200" dirty="0" smtClean="0"/>
          </a:p>
          <a:p>
            <a:pPr algn="ctr"/>
            <a:r>
              <a:rPr lang="ru-RU" dirty="0" smtClean="0">
                <a:hlinkClick r:id="rId5"/>
              </a:rPr>
              <a:t>http://s1.pic4you.ru/allimage/y2012/10-26/12216/2601840.png</a:t>
            </a:r>
            <a:endParaRPr lang="ru-RU" dirty="0" smtClean="0"/>
          </a:p>
          <a:p>
            <a:pPr algn="ctr"/>
            <a:r>
              <a:rPr lang="ru-RU" dirty="0" smtClean="0"/>
              <a:t> </a:t>
            </a:r>
            <a:r>
              <a:rPr lang="ru-RU" sz="3600" i="1" dirty="0" smtClean="0"/>
              <a:t>открытая книга с пером</a:t>
            </a:r>
          </a:p>
          <a:p>
            <a:pPr algn="ctr"/>
            <a:endParaRPr lang="ru-RU" sz="1200" i="1" dirty="0" smtClean="0"/>
          </a:p>
          <a:p>
            <a:pPr algn="ctr"/>
            <a:r>
              <a:rPr lang="ru-RU" dirty="0" smtClean="0">
                <a:hlinkClick r:id="rId6"/>
              </a:rPr>
              <a:t>http://lenagold.narod.ru/fon/clipart/s/svit/svitolk21.png</a:t>
            </a:r>
            <a:endParaRPr lang="ru-RU" dirty="0" smtClean="0"/>
          </a:p>
          <a:p>
            <a:pPr algn="ctr"/>
            <a:r>
              <a:rPr lang="ru-RU" sz="3600" i="1" dirty="0" smtClean="0"/>
              <a:t>свитки</a:t>
            </a:r>
          </a:p>
          <a:p>
            <a:endParaRPr lang="ru-RU"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latin typeface="+mn-lt"/>
              </a:rPr>
              <a:t/>
            </a:r>
            <a:br>
              <a:rPr lang="ru-RU" b="1" dirty="0" smtClean="0">
                <a:latin typeface="+mn-lt"/>
              </a:rPr>
            </a:br>
            <a:r>
              <a:rPr lang="ru-RU" b="1" dirty="0" smtClean="0">
                <a:latin typeface="+mn-lt"/>
              </a:rPr>
              <a:t>Сочинение </a:t>
            </a:r>
            <a:r>
              <a:rPr lang="ru-RU" b="1" dirty="0" smtClean="0">
                <a:latin typeface="+mn-lt"/>
              </a:rPr>
              <a:t>на ЕГЭ </a:t>
            </a:r>
            <a:r>
              <a:rPr lang="ru-RU" b="1" dirty="0" smtClean="0">
                <a:latin typeface="+mn-lt"/>
              </a:rPr>
              <a:t>2017</a:t>
            </a:r>
            <a:r>
              <a:rPr lang="ru-RU" dirty="0" smtClean="0">
                <a:latin typeface="+mn-lt"/>
              </a:rPr>
              <a:t/>
            </a:r>
            <a:br>
              <a:rPr lang="ru-RU" dirty="0" smtClean="0">
                <a:latin typeface="+mn-lt"/>
              </a:rPr>
            </a:br>
            <a:r>
              <a:rPr lang="ru-RU" b="1" dirty="0" smtClean="0">
                <a:latin typeface="+mn-lt"/>
              </a:rPr>
              <a:t>Часть 2 (задание </a:t>
            </a:r>
            <a:r>
              <a:rPr lang="ru-RU" b="1" dirty="0" smtClean="0">
                <a:latin typeface="+mn-lt"/>
              </a:rPr>
              <a:t>25</a:t>
            </a:r>
            <a:r>
              <a:rPr lang="ru-RU" b="1" dirty="0" smtClean="0">
                <a:latin typeface="+mn-lt"/>
              </a:rPr>
              <a:t>)</a:t>
            </a:r>
            <a:r>
              <a:rPr lang="ru-RU" dirty="0" smtClean="0">
                <a:latin typeface="+mn-lt"/>
              </a:rPr>
              <a:t/>
            </a:r>
            <a:br>
              <a:rPr lang="ru-RU" dirty="0" smtClean="0">
                <a:latin typeface="+mn-lt"/>
              </a:rPr>
            </a:br>
            <a:endParaRPr lang="ru-RU" dirty="0">
              <a:latin typeface="+mn-lt"/>
            </a:endParaRPr>
          </a:p>
        </p:txBody>
      </p:sp>
      <p:sp>
        <p:nvSpPr>
          <p:cNvPr id="5" name="Содержимое 4"/>
          <p:cNvSpPr>
            <a:spLocks noGrp="1"/>
          </p:cNvSpPr>
          <p:nvPr>
            <p:ph idx="1"/>
          </p:nvPr>
        </p:nvSpPr>
        <p:spPr>
          <a:xfrm>
            <a:off x="285720" y="1500174"/>
            <a:ext cx="8643998" cy="5000660"/>
          </a:xfrm>
        </p:spPr>
        <p:txBody>
          <a:bodyPr>
            <a:noAutofit/>
          </a:bodyPr>
          <a:lstStyle/>
          <a:p>
            <a:r>
              <a:rPr lang="ru-RU" sz="2800" dirty="0" smtClean="0"/>
              <a:t> Напишите сочинение по прочитанному тексту.</a:t>
            </a:r>
          </a:p>
          <a:p>
            <a:r>
              <a:rPr lang="ru-RU" sz="2800" dirty="0" smtClean="0"/>
              <a:t> </a:t>
            </a:r>
            <a:r>
              <a:rPr lang="ru-RU" sz="2800" dirty="0" smtClean="0"/>
              <a:t>Сформулируйте </a:t>
            </a:r>
            <a:r>
              <a:rPr lang="ru-RU" sz="2800" dirty="0" smtClean="0"/>
              <a:t>одну из проблем, </a:t>
            </a:r>
            <a:r>
              <a:rPr lang="ru-RU" sz="2800" b="1" dirty="0" smtClean="0"/>
              <a:t>поставленных </a:t>
            </a:r>
            <a:r>
              <a:rPr lang="ru-RU" sz="2800" dirty="0" smtClean="0"/>
              <a:t>автором текста.</a:t>
            </a:r>
          </a:p>
          <a:p>
            <a:r>
              <a:rPr lang="ru-RU" sz="2800" dirty="0" smtClean="0"/>
              <a:t> </a:t>
            </a:r>
            <a:r>
              <a:rPr lang="ru-RU" sz="2800" dirty="0" smtClean="0"/>
              <a:t>Прокомментируйте </a:t>
            </a:r>
            <a:r>
              <a:rPr lang="ru-RU" sz="2800" dirty="0" smtClean="0"/>
              <a:t>сформулированную проблему. Включите в комментарий два примера-иллюстрации из прочитанного текста, которые, по Вашему мнению, важны для понимания проблемы исходного текста (избегайте чрезмерного цитирования</a:t>
            </a:r>
            <a:r>
              <a:rPr lang="ru-RU" sz="2800" dirty="0" smtClean="0"/>
              <a:t>).</a:t>
            </a:r>
            <a:endParaRPr lang="ru-RU" sz="2800"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latin typeface="+mn-lt"/>
              </a:rPr>
              <a:t>Сочинение на ЕГЭ 2017</a:t>
            </a:r>
            <a:r>
              <a:rPr lang="ru-RU" dirty="0" smtClean="0">
                <a:latin typeface="+mn-lt"/>
              </a:rPr>
              <a:t/>
            </a:r>
            <a:br>
              <a:rPr lang="ru-RU" dirty="0" smtClean="0">
                <a:latin typeface="+mn-lt"/>
              </a:rPr>
            </a:br>
            <a:r>
              <a:rPr lang="ru-RU" b="1" dirty="0" smtClean="0">
                <a:latin typeface="+mn-lt"/>
              </a:rPr>
              <a:t>Часть 2 (задание 25)</a:t>
            </a:r>
            <a:endParaRPr lang="ru-RU" dirty="0">
              <a:latin typeface="+mn-lt"/>
            </a:endParaRPr>
          </a:p>
        </p:txBody>
      </p:sp>
      <p:sp>
        <p:nvSpPr>
          <p:cNvPr id="3" name="Содержимое 2"/>
          <p:cNvSpPr>
            <a:spLocks noGrp="1"/>
          </p:cNvSpPr>
          <p:nvPr>
            <p:ph idx="1"/>
          </p:nvPr>
        </p:nvSpPr>
        <p:spPr/>
        <p:txBody>
          <a:bodyPr>
            <a:noAutofit/>
          </a:bodyPr>
          <a:lstStyle/>
          <a:p>
            <a:r>
              <a:rPr lang="ru-RU" sz="2800" dirty="0" smtClean="0"/>
              <a:t>Сформулируйте позицию автора (рассказчика). Напишите, согласны или не согласны Вы с точкой зрения автора прочитанного текста. Объясните почему. Своё мнение аргументируйте, опираясь в первую очередь на читательский опыт, а также на знания и жизненные наблюдения (учитываются первые два аргумента).</a:t>
            </a:r>
          </a:p>
          <a:p>
            <a:r>
              <a:rPr lang="ru-RU" sz="2800" dirty="0" smtClean="0"/>
              <a:t>Объём </a:t>
            </a:r>
            <a:r>
              <a:rPr lang="ru-RU" sz="2800" dirty="0" smtClean="0"/>
              <a:t>сочинения – не менее 150 слов</a:t>
            </a:r>
            <a:r>
              <a:rPr lang="ru-RU" sz="2800" dirty="0" smtClean="0"/>
              <a:t>.</a:t>
            </a:r>
            <a:endParaRPr lang="ru-RU" sz="2800" dirty="0" smtClean="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latin typeface="+mn-lt"/>
              </a:rPr>
              <a:t>Сочинение на ЕГЭ 2017</a:t>
            </a:r>
            <a:r>
              <a:rPr lang="ru-RU" dirty="0" smtClean="0">
                <a:latin typeface="+mn-lt"/>
              </a:rPr>
              <a:t/>
            </a:r>
            <a:br>
              <a:rPr lang="ru-RU" dirty="0" smtClean="0">
                <a:latin typeface="+mn-lt"/>
              </a:rPr>
            </a:br>
            <a:r>
              <a:rPr lang="ru-RU" b="1" dirty="0" smtClean="0">
                <a:latin typeface="+mn-lt"/>
              </a:rPr>
              <a:t>Часть 2 (задание 25)</a:t>
            </a:r>
            <a:endParaRPr lang="ru-RU" dirty="0">
              <a:latin typeface="+mn-lt"/>
            </a:endParaRPr>
          </a:p>
        </p:txBody>
      </p:sp>
      <p:sp>
        <p:nvSpPr>
          <p:cNvPr id="3" name="Содержимое 2"/>
          <p:cNvSpPr>
            <a:spLocks noGrp="1"/>
          </p:cNvSpPr>
          <p:nvPr>
            <p:ph idx="1"/>
          </p:nvPr>
        </p:nvSpPr>
        <p:spPr/>
        <p:txBody>
          <a:bodyPr>
            <a:normAutofit/>
          </a:bodyPr>
          <a:lstStyle/>
          <a:p>
            <a:r>
              <a:rPr lang="ru-RU" sz="2800" dirty="0" smtClean="0"/>
              <a:t>Работа, написанная без опоры на прочитанный текст (не по данному тексту), не оценивается. Если сочинение представляет собой пересказанный или полностью переписанный исходный текст без каких бы то ни было комментариев, то такая работа оценивается нулём баллов.</a:t>
            </a:r>
          </a:p>
          <a:p>
            <a:r>
              <a:rPr lang="ru-RU" sz="2800" dirty="0" smtClean="0"/>
              <a:t>Сочинение </a:t>
            </a:r>
            <a:r>
              <a:rPr lang="ru-RU" sz="2800" dirty="0" smtClean="0"/>
              <a:t>пишите аккуратно, разборчивым почерком.</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mn-lt"/>
              </a:rPr>
              <a:t/>
            </a:r>
            <a:br>
              <a:rPr lang="ru-RU" dirty="0" smtClean="0">
                <a:latin typeface="+mn-lt"/>
              </a:rPr>
            </a:br>
            <a:r>
              <a:rPr lang="ru-RU" b="1" dirty="0" smtClean="0">
                <a:latin typeface="+mn-lt"/>
              </a:rPr>
              <a:t>1.ФОРМУЛИРУЕМ </a:t>
            </a:r>
            <a:r>
              <a:rPr lang="ru-RU" b="1" dirty="0" smtClean="0">
                <a:latin typeface="+mn-lt"/>
              </a:rPr>
              <a:t>ПРОБЛЕМУ </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77500" lnSpcReduction="20000"/>
          </a:bodyPr>
          <a:lstStyle/>
          <a:p>
            <a:pPr>
              <a:buNone/>
            </a:pPr>
            <a:r>
              <a:rPr lang="ru-RU" dirty="0" smtClean="0"/>
              <a:t>		Назывное </a:t>
            </a:r>
            <a:r>
              <a:rPr lang="ru-RU" dirty="0" smtClean="0"/>
              <a:t>предложение, в котором формулируем тему текста (</a:t>
            </a:r>
            <a:r>
              <a:rPr lang="ru-RU" i="1" dirty="0" smtClean="0"/>
              <a:t>например:  Честь… Человеческое достоинство…) </a:t>
            </a:r>
            <a:r>
              <a:rPr lang="ru-RU" dirty="0" smtClean="0"/>
              <a:t>Риторический вопрос, обращенный ко всем или к самому себе </a:t>
            </a:r>
            <a:r>
              <a:rPr lang="ru-RU" i="1" dirty="0" smtClean="0"/>
              <a:t>(Кто из нас не задумывался над тем, что включает в себя это понятие? Или : Всегда ли нужно отстаивать их? Не лучше ли в трудную минуту  для своего собственного покоя, покоя близких людей промолчать, спрятаться?)</a:t>
            </a:r>
            <a:r>
              <a:rPr lang="ru-RU" dirty="0" smtClean="0"/>
              <a:t> Общая фраза, подводящая к формулировке проблемы именно этого текста </a:t>
            </a:r>
            <a:r>
              <a:rPr lang="ru-RU" i="1" dirty="0" smtClean="0"/>
              <a:t>(Например: Очень многие размышляли над этими вопросам, не оставили они равнодушными и </a:t>
            </a:r>
            <a:r>
              <a:rPr lang="en-US" i="1" dirty="0" smtClean="0"/>
              <a:t>NN</a:t>
            </a:r>
            <a:r>
              <a:rPr lang="ru-RU" i="1" dirty="0" smtClean="0"/>
              <a:t>, который  остро и полемично рассматривает проблему чести и бесчестия в ... )</a:t>
            </a:r>
            <a:endParaRPr lang="ru-RU" dirty="0" smtClean="0"/>
          </a:p>
          <a:p>
            <a:pPr>
              <a:buNone/>
            </a:pPr>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85720" y="274638"/>
            <a:ext cx="8858280" cy="1143000"/>
          </a:xfrm>
        </p:spPr>
        <p:txBody>
          <a:bodyPr>
            <a:normAutofit fontScale="90000"/>
          </a:bodyPr>
          <a:lstStyle/>
          <a:p>
            <a:r>
              <a:rPr lang="ru-RU" dirty="0" smtClean="0">
                <a:latin typeface="+mn-lt"/>
              </a:rPr>
              <a:t/>
            </a:r>
            <a:br>
              <a:rPr lang="ru-RU" dirty="0" smtClean="0">
                <a:latin typeface="+mn-lt"/>
              </a:rPr>
            </a:br>
            <a:r>
              <a:rPr lang="ru-RU" b="1" dirty="0" smtClean="0">
                <a:latin typeface="+mn-lt"/>
              </a:rPr>
              <a:t>2</a:t>
            </a:r>
            <a:r>
              <a:rPr lang="ru-RU" b="1" dirty="0" smtClean="0">
                <a:latin typeface="+mn-lt"/>
              </a:rPr>
              <a:t>. КОММЕНТИРУЕМ ПРОБЛЕМУ </a:t>
            </a:r>
            <a:br>
              <a:rPr lang="ru-RU" b="1" dirty="0" smtClean="0">
                <a:latin typeface="+mn-lt"/>
              </a:rPr>
            </a:br>
            <a:endParaRPr lang="ru-RU" b="1" dirty="0">
              <a:latin typeface="+mn-lt"/>
            </a:endParaRPr>
          </a:p>
        </p:txBody>
      </p:sp>
      <p:sp>
        <p:nvSpPr>
          <p:cNvPr id="3" name="Содержимое 2"/>
          <p:cNvSpPr>
            <a:spLocks noGrp="1"/>
          </p:cNvSpPr>
          <p:nvPr>
            <p:ph idx="1"/>
          </p:nvPr>
        </p:nvSpPr>
        <p:spPr/>
        <p:txBody>
          <a:bodyPr>
            <a:normAutofit fontScale="70000" lnSpcReduction="20000"/>
          </a:bodyPr>
          <a:lstStyle/>
          <a:p>
            <a:pPr>
              <a:buNone/>
            </a:pPr>
            <a:r>
              <a:rPr lang="ru-RU" sz="3400" i="1" dirty="0" smtClean="0"/>
              <a:t>		На</a:t>
            </a:r>
            <a:r>
              <a:rPr lang="ru-RU" sz="3400" b="1" i="1" dirty="0" smtClean="0"/>
              <a:t> </a:t>
            </a:r>
            <a:r>
              <a:rPr lang="ru-RU" sz="3400" i="1" dirty="0" smtClean="0"/>
              <a:t>мой взгляд, проблема …………. актуальна</a:t>
            </a:r>
            <a:r>
              <a:rPr lang="ru-RU" sz="3400" b="1" dirty="0" smtClean="0"/>
              <a:t> </a:t>
            </a:r>
            <a:r>
              <a:rPr lang="ru-RU" sz="3400" dirty="0" smtClean="0"/>
              <a:t>(укажи, в какое время, в каких ситуациях).  Автор </a:t>
            </a:r>
            <a:r>
              <a:rPr lang="ru-RU" sz="3400" b="1" i="1" dirty="0" smtClean="0"/>
              <a:t>по-своему</a:t>
            </a:r>
            <a:r>
              <a:rPr lang="ru-RU" sz="3400" i="1" dirty="0" smtClean="0"/>
              <a:t> (по-новому), (весьма оригинально, своеобразно), (очень </a:t>
            </a:r>
            <a:r>
              <a:rPr lang="ru-RU" sz="3400" i="1" dirty="0" err="1" smtClean="0"/>
              <a:t>аргументированно</a:t>
            </a:r>
            <a:r>
              <a:rPr lang="ru-RU" sz="3400" i="1" dirty="0" smtClean="0"/>
              <a:t>) </a:t>
            </a:r>
            <a:r>
              <a:rPr lang="ru-RU" sz="3400" b="1" i="1" dirty="0" smtClean="0"/>
              <a:t>осмысливает и раскрывает тему ………… . Чтобы помочь читателю разобраться в поднятых вопросах, </a:t>
            </a:r>
            <a:r>
              <a:rPr lang="en-US" sz="3400" b="1" i="1" dirty="0" smtClean="0"/>
              <a:t>NN</a:t>
            </a:r>
            <a:r>
              <a:rPr lang="ru-RU" sz="3400" b="1" i="1" dirty="0" smtClean="0"/>
              <a:t> обращается к (воспоминаниям о…, эпизоду из…). </a:t>
            </a:r>
            <a:r>
              <a:rPr lang="ru-RU" sz="3400" i="1" dirty="0" smtClean="0"/>
              <a:t>Он, во-первых,  рассказывает нам о ………… . Во-вторых, </a:t>
            </a:r>
            <a:r>
              <a:rPr lang="en-US" sz="3400" i="1" dirty="0" smtClean="0"/>
              <a:t>NN </a:t>
            </a:r>
            <a:r>
              <a:rPr lang="ru-RU" sz="3400" i="1" dirty="0" smtClean="0"/>
              <a:t>обращается к точке зрения </a:t>
            </a:r>
            <a:r>
              <a:rPr lang="ru-RU" sz="3400" i="1" dirty="0" err="1" smtClean="0"/>
              <a:t>автроритетных</a:t>
            </a:r>
            <a:r>
              <a:rPr lang="ru-RU" sz="3400" i="1" dirty="0" smtClean="0"/>
              <a:t> людей (цитирует того-то, повествует о том-то, размышляет над тем-то; </a:t>
            </a:r>
            <a:r>
              <a:rPr lang="ru-RU" sz="3400" b="1" i="1" dirty="0" smtClean="0"/>
              <a:t>размышляет о ……, вступает в полемику с …, вспоминает о …, вступает в диалог с …;  во …части звучит его взволнованный монолог, он цитирует  мыслей великих людей, описывает картины природы и т. д.</a:t>
            </a:r>
            <a:endParaRPr lang="ru-RU" sz="3400" dirty="0" smtClean="0"/>
          </a:p>
          <a:p>
            <a:pPr>
              <a:buNone/>
            </a:pPr>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mn-lt"/>
              </a:rPr>
              <a:t/>
            </a:r>
            <a:br>
              <a:rPr lang="ru-RU" dirty="0" smtClean="0">
                <a:latin typeface="+mn-lt"/>
              </a:rPr>
            </a:br>
            <a:r>
              <a:rPr lang="ru-RU" b="1" dirty="0" smtClean="0">
                <a:latin typeface="+mn-lt"/>
              </a:rPr>
              <a:t>3</a:t>
            </a:r>
            <a:r>
              <a:rPr lang="ru-RU" b="1" dirty="0" smtClean="0">
                <a:latin typeface="+mn-lt"/>
              </a:rPr>
              <a:t>. ВЫЯВЛЯЕМ АВТОРСКУЮ ПОЗИЦИЮ </a:t>
            </a: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pPr>
              <a:buNone/>
            </a:pPr>
            <a:r>
              <a:rPr lang="ru-RU" sz="2400" dirty="0" smtClean="0"/>
              <a:t>		 </a:t>
            </a:r>
            <a:r>
              <a:rPr lang="ru-RU" sz="2400" dirty="0" smtClean="0"/>
              <a:t>Точка зрения автора весьма определённа (однозначна), (убедительна), (оригинальна). Она, как мне кажется, наиболее чётко сформулирована им в предложении: «(Цитируй!)». </a:t>
            </a:r>
            <a:endParaRPr lang="ru-RU" sz="2400" dirty="0" smtClean="0"/>
          </a:p>
          <a:p>
            <a:pPr algn="ctr">
              <a:buNone/>
            </a:pPr>
            <a:r>
              <a:rPr lang="ru-RU" sz="2400" dirty="0" smtClean="0"/>
              <a:t>	</a:t>
            </a:r>
            <a:r>
              <a:rPr lang="ru-RU" sz="2400" dirty="0" smtClean="0"/>
              <a:t>	ИЛИ </a:t>
            </a:r>
          </a:p>
          <a:p>
            <a:pPr>
              <a:buNone/>
            </a:pPr>
            <a:r>
              <a:rPr lang="ru-RU" sz="2400" i="1" dirty="0" smtClean="0"/>
              <a:t>	</a:t>
            </a:r>
            <a:r>
              <a:rPr lang="ru-RU" sz="2400" i="1" dirty="0" smtClean="0"/>
              <a:t>	</a:t>
            </a:r>
            <a:r>
              <a:rPr lang="ru-RU" sz="2400" dirty="0" smtClean="0"/>
              <a:t>Мне </a:t>
            </a:r>
            <a:r>
              <a:rPr lang="ru-RU" sz="2400" dirty="0" smtClean="0"/>
              <a:t>довольно трудно выявить авторскую точку зрения, так как текст художественный, </a:t>
            </a:r>
            <a:r>
              <a:rPr lang="en-US" sz="2400" dirty="0" smtClean="0"/>
              <a:t>NN</a:t>
            </a:r>
            <a:r>
              <a:rPr lang="ru-RU" sz="2400" dirty="0" smtClean="0"/>
              <a:t> не даёт готового решения вопроса о том, что …… Он заставляет читателя самостоятельно сделать вывод, найти решения </a:t>
            </a:r>
            <a:r>
              <a:rPr lang="ru-RU" sz="2400" dirty="0" smtClean="0"/>
              <a:t>проблемы. </a:t>
            </a:r>
            <a:r>
              <a:rPr lang="ru-RU" sz="2400" i="1" dirty="0" smtClean="0"/>
              <a:t>(если текст художественного стиля)</a:t>
            </a:r>
            <a:endParaRPr lang="ru-RU" i="1"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latin typeface="+mn-lt"/>
              </a:rPr>
              <a:t/>
            </a:r>
            <a:br>
              <a:rPr lang="ru-RU" dirty="0" smtClean="0">
                <a:latin typeface="+mn-lt"/>
              </a:rPr>
            </a:br>
            <a:r>
              <a:rPr lang="ru-RU" b="1" dirty="0" smtClean="0">
                <a:latin typeface="+mn-lt"/>
              </a:rPr>
              <a:t>4</a:t>
            </a:r>
            <a:r>
              <a:rPr lang="ru-RU" b="1" dirty="0" smtClean="0">
                <a:latin typeface="+mn-lt"/>
              </a:rPr>
              <a:t>. </a:t>
            </a:r>
            <a:r>
              <a:rPr lang="ru-RU" b="1" dirty="0" smtClean="0">
                <a:latin typeface="+mn-lt"/>
              </a:rPr>
              <a:t>Аргументируем свою точку зрения на поднятую проблему</a:t>
            </a:r>
            <a:r>
              <a:rPr lang="ru-RU" b="1" dirty="0" smtClean="0"/>
              <a:t/>
            </a:r>
            <a:br>
              <a:rPr lang="ru-RU" b="1" dirty="0" smtClean="0"/>
            </a:br>
            <a:endParaRPr lang="ru-RU" b="1" dirty="0"/>
          </a:p>
        </p:txBody>
      </p:sp>
      <p:sp>
        <p:nvSpPr>
          <p:cNvPr id="3" name="Содержимое 2"/>
          <p:cNvSpPr>
            <a:spLocks noGrp="1"/>
          </p:cNvSpPr>
          <p:nvPr>
            <p:ph idx="1"/>
          </p:nvPr>
        </p:nvSpPr>
        <p:spPr/>
        <p:txBody>
          <a:bodyPr>
            <a:normAutofit/>
          </a:bodyPr>
          <a:lstStyle/>
          <a:p>
            <a:pPr>
              <a:buNone/>
            </a:pPr>
            <a:r>
              <a:rPr lang="ru-RU" i="1" dirty="0" smtClean="0"/>
              <a:t>		</a:t>
            </a:r>
            <a:r>
              <a:rPr lang="ru-RU" sz="2400" dirty="0" smtClean="0"/>
              <a:t>Мысль</a:t>
            </a:r>
            <a:r>
              <a:rPr lang="ru-RU" sz="2400" dirty="0" smtClean="0"/>
              <a:t>, высказанная </a:t>
            </a:r>
            <a:r>
              <a:rPr lang="en-US" sz="2400" dirty="0" smtClean="0"/>
              <a:t>NN</a:t>
            </a:r>
            <a:r>
              <a:rPr lang="ru-RU" sz="2400" dirty="0" smtClean="0"/>
              <a:t>, близка и понятна мне, потому что  каждому из нас в жизни приходилось сталкиваться с подобной ситуацией (приходилось задумываться над таким вопросом, встречать подобных людей, решать такие же задачи и т. д.). </a:t>
            </a:r>
            <a:endParaRPr lang="ru-RU" sz="2400" dirty="0" smtClean="0"/>
          </a:p>
          <a:p>
            <a:pPr>
              <a:buNone/>
            </a:pPr>
            <a:r>
              <a:rPr lang="ru-RU" sz="2400" b="1" dirty="0" smtClean="0"/>
              <a:t> </a:t>
            </a:r>
            <a:r>
              <a:rPr lang="ru-RU" sz="2400" b="1" dirty="0" smtClean="0"/>
              <a:t>		</a:t>
            </a:r>
            <a:r>
              <a:rPr lang="ru-RU" sz="2400" b="1" i="1" dirty="0" smtClean="0"/>
              <a:t>Повтори </a:t>
            </a:r>
            <a:r>
              <a:rPr lang="ru-RU" sz="2400" b="1" i="1" dirty="0" smtClean="0"/>
              <a:t>своими словами главную мысль автора текста – это будет тезис, который тебе надо доказать. </a:t>
            </a:r>
            <a:endParaRPr lang="ru-RU" sz="2400" i="1" dirty="0" smtClean="0"/>
          </a:p>
          <a:p>
            <a:pPr>
              <a:buNone/>
            </a:pPr>
            <a:endParaRPr lang="ru-RU"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latin typeface="+mn-lt"/>
              </a:rPr>
              <a:t>4. Аргументируем свою точку зрения на поднятую проблему</a:t>
            </a:r>
            <a:endParaRPr lang="ru-RU" b="1" dirty="0">
              <a:latin typeface="+mn-lt"/>
            </a:endParaRPr>
          </a:p>
        </p:txBody>
      </p:sp>
      <p:sp>
        <p:nvSpPr>
          <p:cNvPr id="3" name="Содержимое 2"/>
          <p:cNvSpPr>
            <a:spLocks noGrp="1"/>
          </p:cNvSpPr>
          <p:nvPr>
            <p:ph idx="1"/>
          </p:nvPr>
        </p:nvSpPr>
        <p:spPr/>
        <p:txBody>
          <a:bodyPr>
            <a:normAutofit fontScale="92500"/>
          </a:bodyPr>
          <a:lstStyle/>
          <a:p>
            <a:pPr>
              <a:buNone/>
            </a:pPr>
            <a:r>
              <a:rPr lang="ru-RU" b="1" i="1" dirty="0" smtClean="0"/>
              <a:t>		</a:t>
            </a:r>
            <a:r>
              <a:rPr lang="ru-RU" sz="2600" i="1" dirty="0" smtClean="0"/>
              <a:t>В этом </a:t>
            </a:r>
            <a:r>
              <a:rPr lang="ru-RU" sz="2600" i="1" dirty="0" smtClean="0"/>
              <a:t>убеждает </a:t>
            </a:r>
            <a:r>
              <a:rPr lang="ru-RU" sz="2600" i="1" dirty="0" smtClean="0"/>
              <a:t>нас и </a:t>
            </a:r>
            <a:r>
              <a:rPr lang="ru-RU" sz="2600" i="1" dirty="0" smtClean="0"/>
              <a:t>классическая литература </a:t>
            </a:r>
            <a:r>
              <a:rPr lang="ru-RU" sz="2600" b="1" i="1" dirty="0" smtClean="0"/>
              <a:t>(</a:t>
            </a:r>
            <a:r>
              <a:rPr lang="ru-RU" sz="2600" b="1" i="1" dirty="0" smtClean="0"/>
              <a:t>приведи </a:t>
            </a:r>
            <a:r>
              <a:rPr lang="ru-RU" sz="2600" b="1" i="1" dirty="0" smtClean="0">
                <a:solidFill>
                  <a:srgbClr val="FF0000"/>
                </a:solidFill>
              </a:rPr>
              <a:t>два примера </a:t>
            </a:r>
            <a:r>
              <a:rPr lang="ru-RU" sz="2600" b="1" i="1" dirty="0" smtClean="0"/>
              <a:t>из </a:t>
            </a:r>
            <a:r>
              <a:rPr lang="ru-RU" sz="2600" b="1" i="1" dirty="0" smtClean="0"/>
              <a:t>книг; </a:t>
            </a:r>
            <a:r>
              <a:rPr lang="ru-RU" sz="2600" b="1" i="1" dirty="0" smtClean="0"/>
              <a:t>можно вспомнить художественный фильм, спектакль, газетную или журнальную статью, радио- или телепередачу и </a:t>
            </a:r>
            <a:r>
              <a:rPr lang="ru-RU" sz="2600" b="1" i="1" dirty="0" err="1" smtClean="0"/>
              <a:t>т.д</a:t>
            </a:r>
            <a:r>
              <a:rPr lang="ru-RU" sz="2600" i="1" dirty="0" smtClean="0"/>
              <a:t>).  </a:t>
            </a:r>
            <a:endParaRPr lang="ru-RU" sz="2600" i="1" dirty="0" smtClean="0"/>
          </a:p>
          <a:p>
            <a:pPr>
              <a:buNone/>
            </a:pPr>
            <a:r>
              <a:rPr lang="ru-RU" sz="2600" i="1" dirty="0" smtClean="0"/>
              <a:t> </a:t>
            </a:r>
            <a:r>
              <a:rPr lang="ru-RU" sz="2600" i="1" dirty="0" smtClean="0"/>
              <a:t>   Вспомним</a:t>
            </a:r>
            <a:r>
              <a:rPr lang="ru-RU" sz="2600" b="1" i="1" dirty="0" smtClean="0"/>
              <a:t> </a:t>
            </a:r>
            <a:r>
              <a:rPr lang="ru-RU" sz="2600" b="1" i="1" dirty="0" smtClean="0"/>
              <a:t>героя (героев) книги ……………… </a:t>
            </a:r>
            <a:r>
              <a:rPr lang="ru-RU" sz="2600" i="1" dirty="0" smtClean="0"/>
              <a:t>Его поступки (мысли, размышления) ещё раз убеждают нас в том, что…………….. , подтверждая тем самым мысль</a:t>
            </a:r>
            <a:r>
              <a:rPr lang="ru-RU" sz="2600" b="1" i="1" dirty="0" smtClean="0"/>
              <a:t> (назови автора анализируемого текста</a:t>
            </a:r>
            <a:r>
              <a:rPr lang="ru-RU" sz="2600" b="1" i="1" dirty="0" smtClean="0"/>
              <a:t>).</a:t>
            </a:r>
          </a:p>
          <a:p>
            <a:pPr>
              <a:buNone/>
            </a:pPr>
            <a:endParaRPr lang="ru-RU" sz="2600" b="1" dirty="0" smtClean="0"/>
          </a:p>
          <a:p>
            <a:pPr>
              <a:buNone/>
            </a:pPr>
            <a:r>
              <a:rPr lang="ru-RU" sz="2600" b="1" dirty="0" smtClean="0"/>
              <a:t>			Подобным образом оформляем и второй литературный аргумент!</a:t>
            </a:r>
            <a:endParaRPr lang="ru-RU" sz="2600" dirty="0" smtClean="0"/>
          </a:p>
          <a:p>
            <a:pPr>
              <a:buNone/>
            </a:pPr>
            <a:endParaRPr lang="ru-RU" dirty="0"/>
          </a:p>
        </p:txBody>
      </p:sp>
    </p:spTree>
  </p:cSld>
  <p:clrMapOvr>
    <a:masterClrMapping/>
  </p:clrMapOvr>
</p:sld>
</file>

<file path=ppt/theme/theme1.xml><?xml version="1.0" encoding="utf-8"?>
<a:theme xmlns:a="http://schemas.openxmlformats.org/drawingml/2006/main" name="Тема Office">
  <a:themeElements>
    <a:clrScheme name="Другая 11">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C00000"/>
      </a:hlink>
      <a:folHlink>
        <a:srgbClr val="FAC08F"/>
      </a:folHlink>
    </a:clrScheme>
    <a:fontScheme name="Классическая">
      <a:majorFont>
        <a:latin typeface="Arial"/>
        <a:ea typeface=""/>
        <a:cs typeface=""/>
        <a:font script="Jpan" typeface="ＭＳ Ｐゴシック"/>
        <a:font script="Hang" typeface="돋움"/>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Times New Roman"/>
        <a:ea typeface=""/>
        <a:cs typeface=""/>
        <a:font script="Jpan" typeface="ＭＳ Ｐ明朝"/>
        <a:font script="Hang" typeface="바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TotalTime>
  <Words>307</Words>
  <Application>Microsoft Office PowerPoint</Application>
  <PresentationFormat>Экран (4:3)</PresentationFormat>
  <Paragraphs>55</Paragraphs>
  <Slides>13</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13</vt:i4>
      </vt:variant>
    </vt:vector>
  </HeadingPairs>
  <TitlesOfParts>
    <vt:vector size="14" baseType="lpstr">
      <vt:lpstr>Тема Office</vt:lpstr>
      <vt:lpstr>Слайд 1</vt:lpstr>
      <vt:lpstr> Сочинение на ЕГЭ 2017 Часть 2 (задание 25) </vt:lpstr>
      <vt:lpstr>Сочинение на ЕГЭ 2017 Часть 2 (задание 25)</vt:lpstr>
      <vt:lpstr>Сочинение на ЕГЭ 2017 Часть 2 (задание 25)</vt:lpstr>
      <vt:lpstr> 1.ФОРМУЛИРУЕМ ПРОБЛЕМУ  </vt:lpstr>
      <vt:lpstr> 2. КОММЕНТИРУЕМ ПРОБЛЕМУ  </vt:lpstr>
      <vt:lpstr> 3. ВЫЯВЛЯЕМ АВТОРСКУЮ ПОЗИЦИЮ  </vt:lpstr>
      <vt:lpstr> 4. Аргументируем свою точку зрения на поднятую проблему </vt:lpstr>
      <vt:lpstr>4. Аргументируем свою точку зрения на поднятую проблему</vt:lpstr>
      <vt:lpstr>5. ДЕЛАЕМ ВЫВОД</vt:lpstr>
      <vt:lpstr>Слайд 11</vt:lpstr>
      <vt:lpstr>Источник шаблона</vt:lpstr>
      <vt:lpstr> Интернет – ресурсы: </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Елена</dc:creator>
  <cp:lastModifiedBy>Юлия</cp:lastModifiedBy>
  <cp:revision>8</cp:revision>
  <dcterms:created xsi:type="dcterms:W3CDTF">2013-08-20T23:50:31Z</dcterms:created>
  <dcterms:modified xsi:type="dcterms:W3CDTF">2017-03-23T13:01:01Z</dcterms:modified>
</cp:coreProperties>
</file>