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Montserrat Semi-Bold Bold" charset="1" panose="00000800000000000000"/>
      <p:regular r:id="rId20"/>
    </p:embeddedFont>
    <p:embeddedFont>
      <p:font typeface="Montserrat Semi-Bold" charset="1" panose="00000700000000000000"/>
      <p:regular r:id="rId21"/>
    </p:embeddedFont>
    <p:embeddedFont>
      <p:font typeface="Open Sans Bold" charset="1" panose="020B0806030504020204"/>
      <p:regular r:id="rId22"/>
    </p:embeddedFont>
    <p:embeddedFont>
      <p:font typeface="Arimo" charset="1" panose="020B0604020202020204"/>
      <p:regular r:id="rId23"/>
    </p:embeddedFont>
    <p:embeddedFont>
      <p:font typeface="Open Sans Extra Bold" charset="1" panose="020B0906030804020204"/>
      <p:regular r:id="rId24"/>
    </p:embeddedFont>
    <p:embeddedFont>
      <p:font typeface="Lato" charset="1" panose="020F0502020204030203"/>
      <p:regular r:id="rId25"/>
    </p:embeddedFont>
    <p:embeddedFont>
      <p:font typeface="Open Sans Light Bold" charset="1" panose="020B0806030504020204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gif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gif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Relationship Id="rId3" Target="../media/image13.sv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14.jpeg" Type="http://schemas.openxmlformats.org/officeDocument/2006/relationships/image"/><Relationship Id="rId7" Target="../media/image15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2.png" Type="http://schemas.openxmlformats.org/officeDocument/2006/relationships/image"/><Relationship Id="rId5" Target="../media/image13.svg" Type="http://schemas.openxmlformats.org/officeDocument/2006/relationships/image"/><Relationship Id="rId6" Target="../media/image18.jpeg" Type="http://schemas.openxmlformats.org/officeDocument/2006/relationships/image"/><Relationship Id="rId7" Target="../media/image19.gif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20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jpeg" Type="http://schemas.openxmlformats.org/officeDocument/2006/relationships/image"/><Relationship Id="rId3" Target="../media/image22.jpeg" Type="http://schemas.openxmlformats.org/officeDocument/2006/relationships/image"/><Relationship Id="rId4" Target="../media/image23.png" Type="http://schemas.openxmlformats.org/officeDocument/2006/relationships/image"/><Relationship Id="rId5" Target="../media/image24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25.png" Type="http://schemas.openxmlformats.org/officeDocument/2006/relationships/image"/><Relationship Id="rId5" Target="../media/image26.svg" Type="http://schemas.openxmlformats.org/officeDocument/2006/relationships/image"/><Relationship Id="rId6" Target="../media/image27.jpeg" Type="http://schemas.openxmlformats.org/officeDocument/2006/relationships/image"/><Relationship Id="rId7" Target="../media/image28.jpeg" Type="http://schemas.openxmlformats.org/officeDocument/2006/relationships/image"/><Relationship Id="rId8" Target="../media/image29.jpe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2.svg" Type="http://schemas.openxmlformats.org/officeDocument/2006/relationships/image"/><Relationship Id="rId2" Target="../media/image30.jpeg" Type="http://schemas.openxmlformats.org/officeDocument/2006/relationships/image"/><Relationship Id="rId3" Target="../media/image3.png" Type="http://schemas.openxmlformats.org/officeDocument/2006/relationships/image"/><Relationship Id="rId4" Target="../media/image4.svg" Type="http://schemas.openxmlformats.org/officeDocument/2006/relationships/image"/><Relationship Id="rId5" Target="../media/image5.png" Type="http://schemas.openxmlformats.org/officeDocument/2006/relationships/image"/><Relationship Id="rId6" Target="../media/image6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31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png" Type="http://schemas.openxmlformats.org/officeDocument/2006/relationships/image"/><Relationship Id="rId3" Target="../media/image9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10.png" Type="http://schemas.openxmlformats.org/officeDocument/2006/relationships/image"/><Relationship Id="rId5" Target="../media/image11.svg" Type="http://schemas.openxmlformats.org/officeDocument/2006/relationships/image"/><Relationship Id="rId6" Target="../media/image33.png" Type="http://schemas.openxmlformats.org/officeDocument/2006/relationships/image"/><Relationship Id="rId7" Target="../media/image34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4856031" y="5143500"/>
            <a:ext cx="3433286" cy="5143500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AutoShape 3" id="3"/>
          <p:cNvSpPr/>
          <p:nvPr/>
        </p:nvSpPr>
        <p:spPr>
          <a:xfrm rot="0">
            <a:off x="14854714" y="0"/>
            <a:ext cx="3433286" cy="5143500"/>
          </a:xfrm>
          <a:prstGeom prst="rect">
            <a:avLst/>
          </a:prstGeom>
          <a:solidFill>
            <a:srgbClr val="FE4C00"/>
          </a:solidFill>
        </p:spPr>
      </p:sp>
      <p:sp>
        <p:nvSpPr>
          <p:cNvPr name="Freeform 4" id="4"/>
          <p:cNvSpPr/>
          <p:nvPr/>
        </p:nvSpPr>
        <p:spPr>
          <a:xfrm flipH="false" flipV="false" rot="0">
            <a:off x="13127314" y="849729"/>
            <a:ext cx="3444043" cy="3444043"/>
          </a:xfrm>
          <a:custGeom>
            <a:avLst/>
            <a:gdLst/>
            <a:ahLst/>
            <a:cxnLst/>
            <a:rect r="r" b="b" t="t" l="l"/>
            <a:pathLst>
              <a:path h="3444043" w="3444043">
                <a:moveTo>
                  <a:pt x="0" y="0"/>
                </a:moveTo>
                <a:lnTo>
                  <a:pt x="3444043" y="0"/>
                </a:lnTo>
                <a:lnTo>
                  <a:pt x="3444043" y="3444042"/>
                </a:lnTo>
                <a:lnTo>
                  <a:pt x="0" y="34440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712531" y="5143500"/>
            <a:ext cx="5143500" cy="5143500"/>
          </a:xfrm>
          <a:custGeom>
            <a:avLst/>
            <a:gdLst/>
            <a:ahLst/>
            <a:cxnLst/>
            <a:rect r="r" b="b" t="t" l="l"/>
            <a:pathLst>
              <a:path h="5143500" w="5143500">
                <a:moveTo>
                  <a:pt x="0" y="0"/>
                </a:moveTo>
                <a:lnTo>
                  <a:pt x="5143500" y="0"/>
                </a:lnTo>
                <a:lnTo>
                  <a:pt x="514350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14857349" y="7436703"/>
            <a:ext cx="2850297" cy="2850297"/>
          </a:xfrm>
          <a:custGeom>
            <a:avLst/>
            <a:gdLst/>
            <a:ahLst/>
            <a:cxnLst/>
            <a:rect r="r" b="b" t="t" l="l"/>
            <a:pathLst>
              <a:path h="2850297" w="2850297">
                <a:moveTo>
                  <a:pt x="0" y="0"/>
                </a:moveTo>
                <a:lnTo>
                  <a:pt x="2850297" y="0"/>
                </a:lnTo>
                <a:lnTo>
                  <a:pt x="2850297" y="2850297"/>
                </a:lnTo>
                <a:lnTo>
                  <a:pt x="0" y="28502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8"/>
          <a:srcRect l="0" t="0" r="0" b="0"/>
          <a:stretch>
            <a:fillRect/>
          </a:stretch>
        </p:blipFill>
        <p:spPr>
          <a:xfrm flipH="false" flipV="false" rot="0">
            <a:off x="11864340" y="-383396"/>
            <a:ext cx="5969992" cy="5910292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1028700" y="2676525"/>
            <a:ext cx="11574504" cy="43328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1371"/>
              </a:lnSpc>
            </a:pPr>
            <a:r>
              <a:rPr lang="en-US" sz="10337" b="true">
                <a:solidFill>
                  <a:srgbClr val="000000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Половая неприкосновенность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4856031" y="5143500"/>
            <a:ext cx="3433286" cy="5143500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AutoShape 3" id="3"/>
          <p:cNvSpPr/>
          <p:nvPr/>
        </p:nvSpPr>
        <p:spPr>
          <a:xfrm rot="0">
            <a:off x="14854714" y="0"/>
            <a:ext cx="3433286" cy="5143500"/>
          </a:xfrm>
          <a:prstGeom prst="rect">
            <a:avLst/>
          </a:prstGeom>
          <a:solidFill>
            <a:srgbClr val="FE4C00"/>
          </a:solidFill>
        </p:spPr>
      </p:sp>
      <p:sp>
        <p:nvSpPr>
          <p:cNvPr name="Freeform 4" id="4"/>
          <p:cNvSpPr/>
          <p:nvPr/>
        </p:nvSpPr>
        <p:spPr>
          <a:xfrm flipH="false" flipV="false" rot="0">
            <a:off x="13127314" y="849729"/>
            <a:ext cx="3444043" cy="3444043"/>
          </a:xfrm>
          <a:custGeom>
            <a:avLst/>
            <a:gdLst/>
            <a:ahLst/>
            <a:cxnLst/>
            <a:rect r="r" b="b" t="t" l="l"/>
            <a:pathLst>
              <a:path h="3444043" w="3444043">
                <a:moveTo>
                  <a:pt x="0" y="0"/>
                </a:moveTo>
                <a:lnTo>
                  <a:pt x="3444043" y="0"/>
                </a:lnTo>
                <a:lnTo>
                  <a:pt x="3444043" y="3444042"/>
                </a:lnTo>
                <a:lnTo>
                  <a:pt x="0" y="344404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712531" y="5143500"/>
            <a:ext cx="5143500" cy="5143500"/>
          </a:xfrm>
          <a:custGeom>
            <a:avLst/>
            <a:gdLst/>
            <a:ahLst/>
            <a:cxnLst/>
            <a:rect r="r" b="b" t="t" l="l"/>
            <a:pathLst>
              <a:path h="5143500" w="5143500">
                <a:moveTo>
                  <a:pt x="0" y="0"/>
                </a:moveTo>
                <a:lnTo>
                  <a:pt x="5143500" y="0"/>
                </a:lnTo>
                <a:lnTo>
                  <a:pt x="5143500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5400000">
            <a:off x="14857349" y="7436703"/>
            <a:ext cx="2850297" cy="2850297"/>
          </a:xfrm>
          <a:custGeom>
            <a:avLst/>
            <a:gdLst/>
            <a:ahLst/>
            <a:cxnLst/>
            <a:rect r="r" b="b" t="t" l="l"/>
            <a:pathLst>
              <a:path h="2850297" w="2850297">
                <a:moveTo>
                  <a:pt x="0" y="0"/>
                </a:moveTo>
                <a:lnTo>
                  <a:pt x="2850297" y="0"/>
                </a:lnTo>
                <a:lnTo>
                  <a:pt x="2850297" y="2850297"/>
                </a:lnTo>
                <a:lnTo>
                  <a:pt x="0" y="28502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8"/>
          <a:srcRect l="0" t="0" r="0" b="0"/>
          <a:stretch>
            <a:fillRect/>
          </a:stretch>
        </p:blipFill>
        <p:spPr>
          <a:xfrm flipH="false" flipV="false" rot="0">
            <a:off x="11864340" y="-383396"/>
            <a:ext cx="5969992" cy="5910292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587452" y="1988370"/>
            <a:ext cx="12539863" cy="42106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649"/>
              </a:lnSpc>
            </a:pPr>
            <a:r>
              <a:rPr lang="en-US" sz="6044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Что такое насилие?</a:t>
            </a:r>
          </a:p>
          <a:p>
            <a:pPr algn="l">
              <a:lnSpc>
                <a:spcPts val="6649"/>
              </a:lnSpc>
            </a:pPr>
            <a:r>
              <a:rPr lang="en-US" sz="6044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Какие виды насилия вы знаете?</a:t>
            </a:r>
          </a:p>
          <a:p>
            <a:pPr algn="l">
              <a:lnSpc>
                <a:spcPts val="6649"/>
              </a:lnSpc>
            </a:pPr>
            <a:r>
              <a:rPr lang="en-US" sz="6044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Кто может стать жертвой  насилия?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028700" y="519267"/>
            <a:ext cx="16450991" cy="7972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00"/>
              </a:lnSpc>
            </a:pPr>
            <a:r>
              <a:rPr lang="en-US" sz="45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Насилие – это умышленные действия, которые причиняют вред другому человеку. </a:t>
            </a:r>
          </a:p>
          <a:p>
            <a:pPr algn="l">
              <a:lnSpc>
                <a:spcPts val="6300"/>
              </a:lnSpc>
            </a:pPr>
          </a:p>
          <a:p>
            <a:pPr algn="l">
              <a:lnSpc>
                <a:spcPts val="6300"/>
              </a:lnSpc>
            </a:pPr>
            <a:r>
              <a:rPr lang="en-US" sz="45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Насилие может быть физическим, когда человек бьет или толкает другого человека. Насилие также может быть эмоциональным, когда человек оскорбляет или унижает другого человека. В любом случае, насилие – это неприемлемое поведение, которое может привести к серьезным последствиям для жертвы.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5177694" y="2334256"/>
            <a:ext cx="12617353" cy="56946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65"/>
              </a:lnSpc>
            </a:pPr>
            <a:r>
              <a:rPr lang="en-US" sz="8150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Что такое неприкосновенность?</a:t>
            </a:r>
          </a:p>
          <a:p>
            <a:pPr algn="l">
              <a:lnSpc>
                <a:spcPts val="8965"/>
              </a:lnSpc>
            </a:pPr>
          </a:p>
          <a:p>
            <a:pPr algn="l">
              <a:lnSpc>
                <a:spcPts val="8965"/>
              </a:lnSpc>
            </a:pPr>
            <a:r>
              <a:rPr lang="en-US" sz="8150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Что должно быть неприкосновенным?</a:t>
            </a:r>
          </a:p>
        </p:txBody>
      </p:sp>
      <p:sp>
        <p:nvSpPr>
          <p:cNvPr name="AutoShape 3" id="3"/>
          <p:cNvSpPr/>
          <p:nvPr/>
        </p:nvSpPr>
        <p:spPr>
          <a:xfrm rot="-10800000">
            <a:off x="0" y="0"/>
            <a:ext cx="3433286" cy="10287000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Freeform 4" id="4"/>
          <p:cNvSpPr/>
          <p:nvPr/>
        </p:nvSpPr>
        <p:spPr>
          <a:xfrm flipH="false" flipV="false" rot="5400000">
            <a:off x="0" y="5267798"/>
            <a:ext cx="5019202" cy="5019202"/>
          </a:xfrm>
          <a:custGeom>
            <a:avLst/>
            <a:gdLst/>
            <a:ahLst/>
            <a:cxnLst/>
            <a:rect r="r" b="b" t="t" l="l"/>
            <a:pathLst>
              <a:path h="5019202" w="5019202">
                <a:moveTo>
                  <a:pt x="0" y="0"/>
                </a:moveTo>
                <a:lnTo>
                  <a:pt x="5019202" y="0"/>
                </a:lnTo>
                <a:lnTo>
                  <a:pt x="5019202" y="5019202"/>
                </a:lnTo>
                <a:lnTo>
                  <a:pt x="0" y="5019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846053" y="1913657"/>
            <a:ext cx="3174467" cy="3174467"/>
          </a:xfrm>
          <a:custGeom>
            <a:avLst/>
            <a:gdLst/>
            <a:ahLst/>
            <a:cxnLst/>
            <a:rect r="r" b="b" t="t" l="l"/>
            <a:pathLst>
              <a:path h="3174467" w="3174467">
                <a:moveTo>
                  <a:pt x="0" y="0"/>
                </a:moveTo>
                <a:lnTo>
                  <a:pt x="3174467" y="0"/>
                </a:lnTo>
                <a:lnTo>
                  <a:pt x="3174467" y="3174467"/>
                </a:lnTo>
                <a:lnTo>
                  <a:pt x="0" y="317446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5400000">
            <a:off x="0" y="0"/>
            <a:ext cx="3433286" cy="3433286"/>
          </a:xfrm>
          <a:custGeom>
            <a:avLst/>
            <a:gdLst/>
            <a:ahLst/>
            <a:cxnLst/>
            <a:rect r="r" b="b" t="t" l="l"/>
            <a:pathLst>
              <a:path h="3433286" w="3433286">
                <a:moveTo>
                  <a:pt x="0" y="0"/>
                </a:moveTo>
                <a:lnTo>
                  <a:pt x="3433286" y="0"/>
                </a:lnTo>
                <a:lnTo>
                  <a:pt x="3433286" y="3433286"/>
                </a:lnTo>
                <a:lnTo>
                  <a:pt x="0" y="343328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940505" y="1984102"/>
            <a:ext cx="3159398" cy="3159398"/>
          </a:xfrm>
          <a:custGeom>
            <a:avLst/>
            <a:gdLst/>
            <a:ahLst/>
            <a:cxnLst/>
            <a:rect r="r" b="b" t="t" l="l"/>
            <a:pathLst>
              <a:path h="3159398" w="3159398">
                <a:moveTo>
                  <a:pt x="0" y="0"/>
                </a:moveTo>
                <a:lnTo>
                  <a:pt x="3159397" y="0"/>
                </a:lnTo>
                <a:lnTo>
                  <a:pt x="3159397" y="3159398"/>
                </a:lnTo>
                <a:lnTo>
                  <a:pt x="0" y="31593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14099902" y="5143500"/>
            <a:ext cx="2571750" cy="2571750"/>
          </a:xfrm>
          <a:custGeom>
            <a:avLst/>
            <a:gdLst/>
            <a:ahLst/>
            <a:cxnLst/>
            <a:rect r="r" b="b" t="t" l="l"/>
            <a:pathLst>
              <a:path h="2571750" w="2571750">
                <a:moveTo>
                  <a:pt x="0" y="0"/>
                </a:moveTo>
                <a:lnTo>
                  <a:pt x="2571750" y="0"/>
                </a:lnTo>
                <a:lnTo>
                  <a:pt x="2571750" y="2571750"/>
                </a:lnTo>
                <a:lnTo>
                  <a:pt x="0" y="257175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9747870" y="5143500"/>
            <a:ext cx="4352032" cy="4352015"/>
            <a:chOff x="0" y="0"/>
            <a:chExt cx="6350025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50026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26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6"/>
              <a:stretch>
                <a:fillRect l="-9593" t="0" r="-40500" b="0"/>
              </a:stretch>
            </a:blipFill>
          </p:spPr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4094135" y="791485"/>
            <a:ext cx="4352032" cy="4352015"/>
            <a:chOff x="0" y="0"/>
            <a:chExt cx="6350025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26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26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7"/>
              <a:stretch>
                <a:fillRect l="-10790" t="0" r="-10790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381537" y="1509903"/>
            <a:ext cx="10922023" cy="29437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45"/>
              </a:lnSpc>
            </a:pPr>
            <a:r>
              <a:rPr lang="en-US" sz="3041">
                <a:solidFill>
                  <a:srgbClr val="000000"/>
                </a:solidFill>
                <a:latin typeface="Montserrat Semi-Bold"/>
                <a:ea typeface="Montserrat Semi-Bold"/>
                <a:cs typeface="Montserrat Semi-Bold"/>
                <a:sym typeface="Montserrat Semi-Bold"/>
              </a:rPr>
              <a:t>ГОВОРЯ О ПОЛОВОЙ НЕПРИКОСНОВЕННОСТИ, МЫ ИМЕЕМ В ВИДУ ЗАЩИТУ НЕСОВЕРШЕННОЛЕТНИХ, ИХ ЗДОРОВОЕ ПОЛОВОЕ РАЗВИТИЕ, А ТАКЖЕ НОРМАЛЬНОЕ ФИЗИЧЕСКОЕ И МОРАЛЬНО-НРАВСТВЕННОЕ РАЗВИТИЕ. ЭТО ПОНЯТИЕ ОХВАТЫВАЕТ ТОЛЬКО ПРАВА НЕСОВЕРШЕННОЛЕТНИХ.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81537" y="4469765"/>
            <a:ext cx="9137007" cy="52368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779"/>
              </a:lnSpc>
            </a:pPr>
            <a:r>
              <a:rPr lang="en-US" sz="26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Оно включает в себя меры по предотвращению насилия и эксплуатации, а также создание безопасной среды, в которой дети могут учиться и развиваться без страха и давления. Важно, чтобы общество и государственные учреждения работали вместе, чтобы обеспечить соблюдение этих прав, создавая программы поддержки и образования, которые помогут детям понять и отстаивать свои права. Родители и воспитатели также играют ключевую роль, обучая детей уважению к себе и другим, а также предоставляя им необходимые инструменты для защиты своей неприкосновенности.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-10800000">
            <a:off x="0" y="8479766"/>
            <a:ext cx="1807234" cy="1807234"/>
          </a:xfrm>
          <a:custGeom>
            <a:avLst/>
            <a:gdLst/>
            <a:ahLst/>
            <a:cxnLst/>
            <a:rect r="r" b="b" t="t" l="l"/>
            <a:pathLst>
              <a:path h="1807234" w="1807234">
                <a:moveTo>
                  <a:pt x="0" y="0"/>
                </a:moveTo>
                <a:lnTo>
                  <a:pt x="1807234" y="0"/>
                </a:lnTo>
                <a:lnTo>
                  <a:pt x="1807234" y="1807234"/>
                </a:lnTo>
                <a:lnTo>
                  <a:pt x="0" y="18072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5400000">
            <a:off x="14787109" y="0"/>
            <a:ext cx="3500891" cy="3500891"/>
          </a:xfrm>
          <a:custGeom>
            <a:avLst/>
            <a:gdLst/>
            <a:ahLst/>
            <a:cxnLst/>
            <a:rect r="r" b="b" t="t" l="l"/>
            <a:pathLst>
              <a:path h="3500891" w="3500891">
                <a:moveTo>
                  <a:pt x="0" y="0"/>
                </a:moveTo>
                <a:lnTo>
                  <a:pt x="3500891" y="0"/>
                </a:lnTo>
                <a:lnTo>
                  <a:pt x="3500891" y="3500891"/>
                </a:lnTo>
                <a:lnTo>
                  <a:pt x="0" y="350089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887343" y="5315523"/>
            <a:ext cx="3050895" cy="4067860"/>
          </a:xfrm>
          <a:custGeom>
            <a:avLst/>
            <a:gdLst/>
            <a:ahLst/>
            <a:cxnLst/>
            <a:rect r="r" b="b" t="t" l="l"/>
            <a:pathLst>
              <a:path h="4067860" w="3050895">
                <a:moveTo>
                  <a:pt x="0" y="0"/>
                </a:moveTo>
                <a:lnTo>
                  <a:pt x="3050895" y="0"/>
                </a:lnTo>
                <a:lnTo>
                  <a:pt x="3050895" y="4067860"/>
                </a:lnTo>
                <a:lnTo>
                  <a:pt x="0" y="40678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7"/>
          <a:srcRect l="0" t="0" r="0" b="0"/>
          <a:stretch>
            <a:fillRect/>
          </a:stretch>
        </p:blipFill>
        <p:spPr>
          <a:xfrm flipH="false" flipV="false" rot="0">
            <a:off x="9992964" y="6763492"/>
            <a:ext cx="2989192" cy="1987813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2396239" y="855729"/>
            <a:ext cx="10585917" cy="18370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40"/>
              </a:lnSpc>
            </a:pPr>
            <a:r>
              <a:rPr lang="en-US" sz="4400" b="true">
                <a:solidFill>
                  <a:srgbClr val="000000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Половая неприкосновенность несовершеннолетних охраняется законами РК: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162409" y="4219892"/>
            <a:ext cx="15184769" cy="1780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Статьи 120, 121, 122, 124, 134 уголовного кодекса РК предусматривают суровые наказания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до 20 лет лишения свободы</a:t>
            </a:r>
          </a:p>
        </p:txBody>
      </p:sp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rcRect l="0" t="0" r="0" b="0"/>
          <a:stretch>
            <a:fillRect/>
          </a:stretch>
        </p:blipFill>
        <p:spPr>
          <a:xfrm flipH="false" flipV="false" rot="0">
            <a:off x="7260198" y="6763492"/>
            <a:ext cx="2989192" cy="1987813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rcRect l="0" t="0" r="0" b="0"/>
          <a:stretch>
            <a:fillRect/>
          </a:stretch>
        </p:blipFill>
        <p:spPr>
          <a:xfrm flipH="false" flipV="false" rot="0">
            <a:off x="4700006" y="6763492"/>
            <a:ext cx="2989192" cy="198781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14723" y="2494112"/>
            <a:ext cx="13810488" cy="594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3"/>
              </a:lnSpc>
            </a:pPr>
            <a:r>
              <a:rPr lang="en-US" sz="4902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•в 2023 году число преступлений против несовершеннолетних выросло на 19,8% по сравнению с 2020 годом</a:t>
            </a:r>
          </a:p>
          <a:p>
            <a:pPr algn="l">
              <a:lnSpc>
                <a:spcPts val="5883"/>
              </a:lnSpc>
            </a:pPr>
            <a:r>
              <a:rPr lang="en-US" sz="4902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•правоохранительные органы зафиксировали 1708 уголовных правонарушений, из них 847 – преступления против половой неприкосновенности</a:t>
            </a:r>
          </a:p>
          <a:p>
            <a:pPr algn="l">
              <a:lnSpc>
                <a:spcPts val="5883"/>
              </a:lnSpc>
            </a:pPr>
            <a:r>
              <a:rPr lang="en-US" sz="4902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•75-90% насильников были знакомы с детьми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714723" y="693458"/>
            <a:ext cx="15723989" cy="1510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320"/>
              </a:lnSpc>
            </a:pPr>
            <a:r>
              <a:rPr lang="en-US" b="true" sz="8800">
                <a:solidFill>
                  <a:srgbClr val="000000"/>
                </a:solidFill>
                <a:latin typeface="Open Sans Light Bold"/>
                <a:ea typeface="Open Sans Light Bold"/>
                <a:cs typeface="Open Sans Light Bold"/>
                <a:sym typeface="Open Sans Light Bold"/>
              </a:rPr>
              <a:t>Статистика по Казахстану: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5393865" y="0"/>
            <a:ext cx="2894135" cy="2674189"/>
          </a:xfrm>
          <a:prstGeom prst="rect">
            <a:avLst/>
          </a:prstGeom>
          <a:solidFill>
            <a:srgbClr val="FFDF2B"/>
          </a:solidFill>
        </p:spPr>
      </p:sp>
      <p:sp>
        <p:nvSpPr>
          <p:cNvPr name="TextBox 3" id="3"/>
          <p:cNvSpPr txBox="true"/>
          <p:nvPr/>
        </p:nvSpPr>
        <p:spPr>
          <a:xfrm rot="0">
            <a:off x="16600830" y="1203771"/>
            <a:ext cx="480204" cy="2856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n-US" b="true" sz="2000">
                <a:solidFill>
                  <a:srgbClr val="FFFFFF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РК</a:t>
            </a:r>
          </a:p>
        </p:txBody>
      </p:sp>
      <p:sp>
        <p:nvSpPr>
          <p:cNvPr name="AutoShape 4" id="4"/>
          <p:cNvSpPr/>
          <p:nvPr/>
        </p:nvSpPr>
        <p:spPr>
          <a:xfrm rot="0">
            <a:off x="16935735" y="2674189"/>
            <a:ext cx="1352265" cy="1227325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AutoShape 5" id="5"/>
          <p:cNvSpPr/>
          <p:nvPr/>
        </p:nvSpPr>
        <p:spPr>
          <a:xfrm rot="0">
            <a:off x="14041600" y="0"/>
            <a:ext cx="1352265" cy="1337094"/>
          </a:xfrm>
          <a:prstGeom prst="rect">
            <a:avLst/>
          </a:prstGeom>
          <a:solidFill>
            <a:srgbClr val="FE4C00"/>
          </a:solidFill>
        </p:spPr>
      </p:sp>
      <p:sp>
        <p:nvSpPr>
          <p:cNvPr name="Freeform 6" id="6"/>
          <p:cNvSpPr/>
          <p:nvPr/>
        </p:nvSpPr>
        <p:spPr>
          <a:xfrm flipH="false" flipV="false" rot="5400000">
            <a:off x="14041600" y="1321924"/>
            <a:ext cx="1352265" cy="1352265"/>
          </a:xfrm>
          <a:custGeom>
            <a:avLst/>
            <a:gdLst/>
            <a:ahLst/>
            <a:cxnLst/>
            <a:rect r="r" b="b" t="t" l="l"/>
            <a:pathLst>
              <a:path h="1352265" w="1352265">
                <a:moveTo>
                  <a:pt x="0" y="0"/>
                </a:moveTo>
                <a:lnTo>
                  <a:pt x="1352265" y="0"/>
                </a:lnTo>
                <a:lnTo>
                  <a:pt x="1352265" y="1352265"/>
                </a:lnTo>
                <a:lnTo>
                  <a:pt x="0" y="13522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194306" y="4854014"/>
            <a:ext cx="7046853" cy="5452875"/>
          </a:xfrm>
          <a:custGeom>
            <a:avLst/>
            <a:gdLst/>
            <a:ahLst/>
            <a:cxnLst/>
            <a:rect r="r" b="b" t="t" l="l"/>
            <a:pathLst>
              <a:path h="5452875" w="7046853">
                <a:moveTo>
                  <a:pt x="0" y="0"/>
                </a:moveTo>
                <a:lnTo>
                  <a:pt x="7046853" y="0"/>
                </a:lnTo>
                <a:lnTo>
                  <a:pt x="7046853" y="5452875"/>
                </a:lnTo>
                <a:lnTo>
                  <a:pt x="0" y="54528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9872" t="0" r="-17955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28700" y="1394244"/>
            <a:ext cx="10422866" cy="19547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08"/>
              </a:lnSpc>
            </a:pPr>
            <a:r>
              <a:rPr lang="en-US" sz="6917" b="true">
                <a:solidFill>
                  <a:srgbClr val="000000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Половая неприкосновенность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028700" y="4908793"/>
            <a:ext cx="10422866" cy="3166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- составная часть личной неприкосновенности, охраняющая человека от любых противоправных посягательств, независимо от его согласия.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2915701" y="3916175"/>
            <a:ext cx="1352265" cy="1227325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AutoShape 3" id="3"/>
          <p:cNvSpPr/>
          <p:nvPr/>
        </p:nvSpPr>
        <p:spPr>
          <a:xfrm rot="0">
            <a:off x="0" y="5143500"/>
            <a:ext cx="2915701" cy="5143500"/>
          </a:xfrm>
          <a:prstGeom prst="rect">
            <a:avLst/>
          </a:prstGeom>
          <a:solidFill>
            <a:srgbClr val="FFDF2B"/>
          </a:solidFill>
        </p:spPr>
      </p:sp>
      <p:sp>
        <p:nvSpPr>
          <p:cNvPr name="Freeform 4" id="4"/>
          <p:cNvSpPr/>
          <p:nvPr/>
        </p:nvSpPr>
        <p:spPr>
          <a:xfrm flipH="false" flipV="false" rot="0">
            <a:off x="2915701" y="5143500"/>
            <a:ext cx="2915701" cy="5143500"/>
          </a:xfrm>
          <a:custGeom>
            <a:avLst/>
            <a:gdLst/>
            <a:ahLst/>
            <a:cxnLst/>
            <a:rect r="r" b="b" t="t" l="l"/>
            <a:pathLst>
              <a:path h="5143500" w="2915701">
                <a:moveTo>
                  <a:pt x="0" y="0"/>
                </a:moveTo>
                <a:lnTo>
                  <a:pt x="2915702" y="0"/>
                </a:lnTo>
                <a:lnTo>
                  <a:pt x="2915702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9615" t="0" r="-8136" b="0"/>
            </a:stretch>
          </a:blipFill>
        </p:spPr>
      </p:sp>
      <p:sp>
        <p:nvSpPr>
          <p:cNvPr name="AutoShape 5" id="5"/>
          <p:cNvSpPr/>
          <p:nvPr/>
        </p:nvSpPr>
        <p:spPr>
          <a:xfrm rot="0">
            <a:off x="1563436" y="5143500"/>
            <a:ext cx="1352265" cy="1227325"/>
          </a:xfrm>
          <a:prstGeom prst="rect">
            <a:avLst/>
          </a:prstGeom>
          <a:solidFill>
            <a:srgbClr val="FE4C00"/>
          </a:solid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0" y="-102870"/>
            <a:ext cx="5246391" cy="5246370"/>
            <a:chOff x="0" y="0"/>
            <a:chExt cx="6350025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26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26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3"/>
              <a:stretch>
                <a:fillRect l="-24906" t="0" r="-24906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12273761" y="5757163"/>
            <a:ext cx="4985539" cy="3365239"/>
          </a:xfrm>
          <a:custGeom>
            <a:avLst/>
            <a:gdLst/>
            <a:ahLst/>
            <a:cxnLst/>
            <a:rect r="r" b="b" t="t" l="l"/>
            <a:pathLst>
              <a:path h="3365239" w="4985539">
                <a:moveTo>
                  <a:pt x="0" y="0"/>
                </a:moveTo>
                <a:lnTo>
                  <a:pt x="4985539" y="0"/>
                </a:lnTo>
                <a:lnTo>
                  <a:pt x="4985539" y="3365238"/>
                </a:lnTo>
                <a:lnTo>
                  <a:pt x="0" y="33652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6462747" y="1327611"/>
            <a:ext cx="11136325" cy="5904368"/>
            <a:chOff x="0" y="0"/>
            <a:chExt cx="14848433" cy="7872491"/>
          </a:xfrm>
        </p:grpSpPr>
        <p:sp>
          <p:nvSpPr>
            <p:cNvPr name="TextBox 10" id="10"/>
            <p:cNvSpPr txBox="true"/>
            <p:nvPr/>
          </p:nvSpPr>
          <p:spPr>
            <a:xfrm rot="0">
              <a:off x="0" y="66675"/>
              <a:ext cx="14848433" cy="38204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482"/>
                </a:lnSpc>
              </a:pPr>
              <a:r>
                <a:rPr lang="en-US" sz="6802" b="true">
                  <a:solidFill>
                    <a:srgbClr val="000000"/>
                  </a:solidFill>
                  <a:latin typeface="Montserrat Semi-Bold Bold"/>
                  <a:ea typeface="Montserrat Semi-Bold Bold"/>
                  <a:cs typeface="Montserrat Semi-Bold Bold"/>
                  <a:sym typeface="Montserrat Semi-Bold Bold"/>
                </a:rPr>
                <a:t>Будут ли эти действия нарушением половой неприкосновенности?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0" y="4746061"/>
              <a:ext cx="10597091" cy="300118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698462" indent="-349231" lvl="1">
                <a:lnSpc>
                  <a:spcPts val="3558"/>
                </a:lnSpc>
                <a:buFont typeface="Arial"/>
                <a:buChar char="•"/>
              </a:pPr>
              <a:r>
                <a:rPr lang="en-US" b="true" sz="3235">
                  <a:solidFill>
                    <a:srgbClr val="000000"/>
                  </a:solidFill>
                  <a:latin typeface="Montserrat Semi-Bold Bold"/>
                  <a:ea typeface="Montserrat Semi-Bold Bold"/>
                  <a:cs typeface="Montserrat Semi-Bold Bold"/>
                  <a:sym typeface="Montserrat Semi-Bold Bold"/>
                </a:rPr>
                <a:t>РУКОПОЖАТИЕ</a:t>
              </a:r>
            </a:p>
            <a:p>
              <a:pPr algn="l" marL="698462" indent="-349231" lvl="1">
                <a:lnSpc>
                  <a:spcPts val="3558"/>
                </a:lnSpc>
                <a:buFont typeface="Arial"/>
                <a:buChar char="•"/>
              </a:pPr>
              <a:r>
                <a:rPr lang="en-US" b="true" sz="3235">
                  <a:solidFill>
                    <a:srgbClr val="000000"/>
                  </a:solidFill>
                  <a:latin typeface="Montserrat Semi-Bold Bold"/>
                  <a:ea typeface="Montserrat Semi-Bold Bold"/>
                  <a:cs typeface="Montserrat Semi-Bold Bold"/>
                  <a:sym typeface="Montserrat Semi-Bold Bold"/>
                </a:rPr>
                <a:t>Тебя взяли за руку</a:t>
              </a:r>
            </a:p>
            <a:p>
              <a:pPr algn="l" marL="698462" indent="-349231" lvl="1">
                <a:lnSpc>
                  <a:spcPts val="3558"/>
                </a:lnSpc>
                <a:buFont typeface="Arial"/>
                <a:buChar char="•"/>
              </a:pPr>
              <a:r>
                <a:rPr lang="en-US" b="true" sz="3235">
                  <a:solidFill>
                    <a:srgbClr val="000000"/>
                  </a:solidFill>
                  <a:latin typeface="Montserrat Semi-Bold Bold"/>
                  <a:ea typeface="Montserrat Semi-Bold Bold"/>
                  <a:cs typeface="Montserrat Semi-Bold Bold"/>
                  <a:sym typeface="Montserrat Semi-Bold Bold"/>
                </a:rPr>
                <a:t>Объятия</a:t>
              </a:r>
            </a:p>
            <a:p>
              <a:pPr algn="l" marL="698462" indent="-349231" lvl="1">
                <a:lnSpc>
                  <a:spcPts val="3558"/>
                </a:lnSpc>
                <a:buFont typeface="Arial"/>
                <a:buChar char="•"/>
              </a:pPr>
              <a:r>
                <a:rPr lang="en-US" b="true" sz="3235">
                  <a:solidFill>
                    <a:srgbClr val="000000"/>
                  </a:solidFill>
                  <a:latin typeface="Montserrat Semi-Bold Bold"/>
                  <a:ea typeface="Montserrat Semi-Bold Bold"/>
                  <a:cs typeface="Montserrat Semi-Bold Bold"/>
                  <a:sym typeface="Montserrat Semi-Bold Bold"/>
                </a:rPr>
                <a:t>Поцелуй</a:t>
              </a:r>
            </a:p>
            <a:p>
              <a:pPr algn="l" marL="698462" indent="-349231" lvl="1">
                <a:lnSpc>
                  <a:spcPts val="3558"/>
                </a:lnSpc>
                <a:buFont typeface="Arial"/>
                <a:buChar char="•"/>
              </a:pPr>
              <a:r>
                <a:rPr lang="en-US" b="true" sz="3235">
                  <a:solidFill>
                    <a:srgbClr val="000000"/>
                  </a:solidFill>
                  <a:latin typeface="Montserrat Semi-Bold Bold"/>
                  <a:ea typeface="Montserrat Semi-Bold Bold"/>
                  <a:cs typeface="Montserrat Semi-Bold Bold"/>
                  <a:sym typeface="Montserrat Semi-Bold Bold"/>
                </a:rPr>
                <a:t>Прикосновение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0"/>
            <a:ext cx="2001328" cy="2055132"/>
          </a:xfrm>
          <a:prstGeom prst="rect">
            <a:avLst/>
          </a:prstGeom>
          <a:solidFill>
            <a:srgbClr val="FFDF2B"/>
          </a:solidFill>
        </p:spPr>
      </p:sp>
      <p:sp>
        <p:nvSpPr>
          <p:cNvPr name="AutoShape 3" id="3"/>
          <p:cNvSpPr/>
          <p:nvPr/>
        </p:nvSpPr>
        <p:spPr>
          <a:xfrm rot="0">
            <a:off x="0" y="2001328"/>
            <a:ext cx="2001328" cy="2001328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Freeform 4" id="4"/>
          <p:cNvSpPr/>
          <p:nvPr/>
        </p:nvSpPr>
        <p:spPr>
          <a:xfrm flipH="false" flipV="false" rot="-10800000">
            <a:off x="0" y="2001328"/>
            <a:ext cx="2001328" cy="2001328"/>
          </a:xfrm>
          <a:custGeom>
            <a:avLst/>
            <a:gdLst/>
            <a:ahLst/>
            <a:cxnLst/>
            <a:rect r="r" b="b" t="t" l="l"/>
            <a:pathLst>
              <a:path h="2001328" w="2001328">
                <a:moveTo>
                  <a:pt x="0" y="0"/>
                </a:moveTo>
                <a:lnTo>
                  <a:pt x="2001328" y="0"/>
                </a:lnTo>
                <a:lnTo>
                  <a:pt x="2001328" y="2001329"/>
                </a:lnTo>
                <a:lnTo>
                  <a:pt x="0" y="20013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0" y="0"/>
            <a:ext cx="2001328" cy="2001328"/>
          </a:xfrm>
          <a:custGeom>
            <a:avLst/>
            <a:gdLst/>
            <a:ahLst/>
            <a:cxnLst/>
            <a:rect r="r" b="b" t="t" l="l"/>
            <a:pathLst>
              <a:path h="2001328" w="2001328">
                <a:moveTo>
                  <a:pt x="0" y="0"/>
                </a:moveTo>
                <a:lnTo>
                  <a:pt x="2001328" y="0"/>
                </a:lnTo>
                <a:lnTo>
                  <a:pt x="2001328" y="2001328"/>
                </a:lnTo>
                <a:lnTo>
                  <a:pt x="0" y="20013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2669243" y="6888520"/>
            <a:ext cx="3211561" cy="3211548"/>
            <a:chOff x="0" y="0"/>
            <a:chExt cx="6350025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26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26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6"/>
              <a:stretch>
                <a:fillRect l="0" t="0" r="-50093" b="0"/>
              </a:stretch>
            </a:blipFill>
          </p:spPr>
        </p:sp>
      </p:grpSp>
      <p:grpSp>
        <p:nvGrpSpPr>
          <p:cNvPr name="Group 8" id="8"/>
          <p:cNvGrpSpPr>
            <a:grpSpLocks noChangeAspect="true"/>
          </p:cNvGrpSpPr>
          <p:nvPr/>
        </p:nvGrpSpPr>
        <p:grpSpPr>
          <a:xfrm rot="0">
            <a:off x="8135379" y="6888520"/>
            <a:ext cx="3211561" cy="3211548"/>
            <a:chOff x="0" y="0"/>
            <a:chExt cx="6350025" cy="635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26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26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7"/>
              <a:stretch>
                <a:fillRect l="-37563" t="0" r="-12529" b="0"/>
              </a:stretch>
            </a:blipFill>
          </p:spPr>
        </p:sp>
      </p:grpSp>
      <p:grpSp>
        <p:nvGrpSpPr>
          <p:cNvPr name="Group 10" id="10"/>
          <p:cNvGrpSpPr>
            <a:grpSpLocks noChangeAspect="true"/>
          </p:cNvGrpSpPr>
          <p:nvPr/>
        </p:nvGrpSpPr>
        <p:grpSpPr>
          <a:xfrm rot="0">
            <a:off x="13902815" y="6888520"/>
            <a:ext cx="3211561" cy="3211548"/>
            <a:chOff x="0" y="0"/>
            <a:chExt cx="6350025" cy="63500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6350026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26">
                  <a:moveTo>
                    <a:pt x="0" y="0"/>
                  </a:moveTo>
                  <a:lnTo>
                    <a:pt x="6350026" y="0"/>
                  </a:lnTo>
                  <a:lnTo>
                    <a:pt x="6350026" y="6350000"/>
                  </a:lnTo>
                  <a:lnTo>
                    <a:pt x="0" y="6350000"/>
                  </a:lnTo>
                  <a:close/>
                </a:path>
              </a:pathLst>
            </a:custGeom>
            <a:blipFill>
              <a:blip r:embed="rId8"/>
              <a:stretch>
                <a:fillRect l="-25046" t="0" r="-25046" b="0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3034342" y="812687"/>
            <a:ext cx="10626437" cy="794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97"/>
              </a:lnSpc>
            </a:pPr>
            <a:r>
              <a:rPr lang="en-US" sz="5543" b="true">
                <a:solidFill>
                  <a:srgbClr val="000000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Давайте обсудим...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001328" y="1996903"/>
            <a:ext cx="4547389" cy="548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</a:pPr>
            <a:r>
              <a:rPr lang="en-US" sz="3583" b="true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Ситуация 1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285706" y="3079049"/>
            <a:ext cx="4910906" cy="3580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На улице к тебе подходит старушка с тяжелым пакетом и просит помочь донести покупки до двери квартиры.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162240" y="2536124"/>
            <a:ext cx="5157837" cy="548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</a:pPr>
            <a:r>
              <a:rPr lang="en-US" sz="3583" b="true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Ситуация 2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001328" y="2478974"/>
            <a:ext cx="4910906" cy="418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Давно знакомый парень предлагает подвезти тебя на машине. Ты видишь, что внутри еще 2 незнакомых тебе парня.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929677" y="2045607"/>
            <a:ext cx="5157837" cy="5487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79"/>
              </a:lnSpc>
            </a:pPr>
            <a:r>
              <a:rPr lang="en-US" sz="3583" b="true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Ситуация 3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3053143" y="2527678"/>
            <a:ext cx="4910906" cy="3580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Незнакомые люди предлагают вам быстро заработать хорошие деньги, снявшись в фотосессии.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421428" y="0"/>
            <a:ext cx="3426857" cy="5143500"/>
          </a:xfrm>
          <a:custGeom>
            <a:avLst/>
            <a:gdLst/>
            <a:ahLst/>
            <a:cxnLst/>
            <a:rect r="r" b="b" t="t" l="l"/>
            <a:pathLst>
              <a:path h="5143500" w="3426857">
                <a:moveTo>
                  <a:pt x="0" y="0"/>
                </a:moveTo>
                <a:lnTo>
                  <a:pt x="3426856" y="0"/>
                </a:lnTo>
                <a:lnTo>
                  <a:pt x="3426856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1586" t="0" r="-51586" b="0"/>
            </a:stretch>
          </a:blipFill>
        </p:spPr>
      </p:sp>
      <p:sp>
        <p:nvSpPr>
          <p:cNvPr name="AutoShape 3" id="3"/>
          <p:cNvSpPr/>
          <p:nvPr/>
        </p:nvSpPr>
        <p:spPr>
          <a:xfrm rot="0">
            <a:off x="14848284" y="0"/>
            <a:ext cx="3433286" cy="5143500"/>
          </a:xfrm>
          <a:prstGeom prst="rect">
            <a:avLst/>
          </a:prstGeom>
          <a:solidFill>
            <a:srgbClr val="FFDF2B"/>
          </a:solidFill>
        </p:spPr>
      </p:sp>
      <p:sp>
        <p:nvSpPr>
          <p:cNvPr name="AutoShape 4" id="4"/>
          <p:cNvSpPr/>
          <p:nvPr/>
        </p:nvSpPr>
        <p:spPr>
          <a:xfrm rot="0">
            <a:off x="11421427" y="5143500"/>
            <a:ext cx="3433286" cy="5143500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Freeform 5" id="5"/>
          <p:cNvSpPr/>
          <p:nvPr/>
        </p:nvSpPr>
        <p:spPr>
          <a:xfrm flipH="false" flipV="false" rot="-10800000">
            <a:off x="14854714" y="5143500"/>
            <a:ext cx="3433286" cy="3433286"/>
          </a:xfrm>
          <a:custGeom>
            <a:avLst/>
            <a:gdLst/>
            <a:ahLst/>
            <a:cxnLst/>
            <a:rect r="r" b="b" t="t" l="l"/>
            <a:pathLst>
              <a:path h="3433286" w="3433286">
                <a:moveTo>
                  <a:pt x="0" y="0"/>
                </a:moveTo>
                <a:lnTo>
                  <a:pt x="3433286" y="0"/>
                </a:lnTo>
                <a:lnTo>
                  <a:pt x="3433286" y="3433286"/>
                </a:lnTo>
                <a:lnTo>
                  <a:pt x="0" y="34332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613684" y="7045970"/>
            <a:ext cx="3241030" cy="3241030"/>
          </a:xfrm>
          <a:custGeom>
            <a:avLst/>
            <a:gdLst/>
            <a:ahLst/>
            <a:cxnLst/>
            <a:rect r="r" b="b" t="t" l="l"/>
            <a:pathLst>
              <a:path h="3241030" w="3241030">
                <a:moveTo>
                  <a:pt x="0" y="0"/>
                </a:moveTo>
                <a:lnTo>
                  <a:pt x="3241030" y="0"/>
                </a:lnTo>
                <a:lnTo>
                  <a:pt x="3241030" y="3241030"/>
                </a:lnTo>
                <a:lnTo>
                  <a:pt x="0" y="32410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0800000">
            <a:off x="15614930" y="1615323"/>
            <a:ext cx="1912854" cy="1912854"/>
          </a:xfrm>
          <a:custGeom>
            <a:avLst/>
            <a:gdLst/>
            <a:ahLst/>
            <a:cxnLst/>
            <a:rect r="r" b="b" t="t" l="l"/>
            <a:pathLst>
              <a:path h="1912854" w="1912854">
                <a:moveTo>
                  <a:pt x="0" y="0"/>
                </a:moveTo>
                <a:lnTo>
                  <a:pt x="1912854" y="0"/>
                </a:lnTo>
                <a:lnTo>
                  <a:pt x="1912854" y="1912854"/>
                </a:lnTo>
                <a:lnTo>
                  <a:pt x="0" y="191285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047602" y="5651809"/>
            <a:ext cx="2057400" cy="4114800"/>
          </a:xfrm>
          <a:custGeom>
            <a:avLst/>
            <a:gdLst/>
            <a:ahLst/>
            <a:cxnLst/>
            <a:rect r="r" b="b" t="t" l="l"/>
            <a:pathLst>
              <a:path h="4114800" w="2057400">
                <a:moveTo>
                  <a:pt x="0" y="0"/>
                </a:moveTo>
                <a:lnTo>
                  <a:pt x="2057400" y="0"/>
                </a:lnTo>
                <a:lnTo>
                  <a:pt x="20574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1343020"/>
            <a:ext cx="8835419" cy="2543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900"/>
              </a:lnSpc>
              <a:spcBef>
                <a:spcPct val="0"/>
              </a:spcBef>
            </a:pPr>
            <a:r>
              <a:rPr lang="en-US" b="true" sz="9000">
                <a:solidFill>
                  <a:srgbClr val="000000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Опасные места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4544060"/>
            <a:ext cx="5112820" cy="28171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66501" indent="-433250" lvl="1">
              <a:lnSpc>
                <a:spcPts val="5618"/>
              </a:lnSpc>
              <a:buFont typeface="Arial"/>
              <a:buChar char="•"/>
            </a:pPr>
            <a:r>
              <a:rPr lang="en-US" sz="4013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Подъезд</a:t>
            </a:r>
          </a:p>
          <a:p>
            <a:pPr algn="l" marL="866501" indent="-433250" lvl="1">
              <a:lnSpc>
                <a:spcPts val="5618"/>
              </a:lnSpc>
              <a:buFont typeface="Arial"/>
              <a:buChar char="•"/>
            </a:pPr>
            <a:r>
              <a:rPr lang="en-US" sz="4013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Лифт</a:t>
            </a:r>
          </a:p>
          <a:p>
            <a:pPr algn="l" marL="866501" indent="-433250" lvl="1">
              <a:lnSpc>
                <a:spcPts val="5618"/>
              </a:lnSpc>
              <a:buFont typeface="Arial"/>
              <a:buChar char="•"/>
            </a:pPr>
            <a:r>
              <a:rPr lang="en-US" sz="4013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Чужая машина</a:t>
            </a:r>
          </a:p>
          <a:p>
            <a:pPr algn="l" marL="866501" indent="-433250" lvl="1">
              <a:lnSpc>
                <a:spcPts val="5618"/>
              </a:lnSpc>
              <a:buFont typeface="Arial"/>
              <a:buChar char="•"/>
            </a:pPr>
            <a:r>
              <a:rPr lang="en-US" sz="4013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Улица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14848284" y="0"/>
            <a:ext cx="3433286" cy="5143500"/>
          </a:xfrm>
          <a:prstGeom prst="rect">
            <a:avLst/>
          </a:prstGeom>
          <a:solidFill>
            <a:srgbClr val="FFDF2B"/>
          </a:solidFill>
        </p:spPr>
      </p:sp>
      <p:sp>
        <p:nvSpPr>
          <p:cNvPr name="Freeform 3" id="3"/>
          <p:cNvSpPr/>
          <p:nvPr/>
        </p:nvSpPr>
        <p:spPr>
          <a:xfrm flipH="false" flipV="false" rot="-10800000">
            <a:off x="15614930" y="1615323"/>
            <a:ext cx="1912854" cy="1912854"/>
          </a:xfrm>
          <a:custGeom>
            <a:avLst/>
            <a:gdLst/>
            <a:ahLst/>
            <a:cxnLst/>
            <a:rect r="r" b="b" t="t" l="l"/>
            <a:pathLst>
              <a:path h="1912854" w="1912854">
                <a:moveTo>
                  <a:pt x="0" y="0"/>
                </a:moveTo>
                <a:lnTo>
                  <a:pt x="1912854" y="0"/>
                </a:lnTo>
                <a:lnTo>
                  <a:pt x="1912854" y="1912854"/>
                </a:lnTo>
                <a:lnTo>
                  <a:pt x="0" y="19128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1343020"/>
            <a:ext cx="8835419" cy="2543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900"/>
              </a:lnSpc>
              <a:spcBef>
                <a:spcPct val="0"/>
              </a:spcBef>
            </a:pPr>
            <a:r>
              <a:rPr lang="en-US" b="true" sz="9000">
                <a:solidFill>
                  <a:srgbClr val="000000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Правило пяти нельзя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89057" y="4075542"/>
            <a:ext cx="17398943" cy="50421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4732" indent="-387366" lvl="1">
              <a:lnSpc>
                <a:spcPts val="5023"/>
              </a:lnSpc>
              <a:buFont typeface="Arial"/>
              <a:buChar char="•"/>
            </a:pPr>
            <a:r>
              <a:rPr lang="en-US" sz="3588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- Нельзя разговаривать с незнакомцами на улице </a:t>
            </a:r>
          </a:p>
          <a:p>
            <a:pPr algn="l">
              <a:lnSpc>
                <a:spcPts val="5023"/>
              </a:lnSpc>
            </a:pPr>
            <a:r>
              <a:rPr lang="en-US" sz="3588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         и впускать их в дом.</a:t>
            </a:r>
          </a:p>
          <a:p>
            <a:pPr algn="l" marL="774732" indent="-387366" lvl="1">
              <a:lnSpc>
                <a:spcPts val="5023"/>
              </a:lnSpc>
              <a:buFont typeface="Arial"/>
              <a:buChar char="•"/>
            </a:pPr>
            <a:r>
              <a:rPr lang="en-US" sz="3588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- Нельзя заходить с ними вместе в подъезд и лифт.</a:t>
            </a:r>
          </a:p>
          <a:p>
            <a:pPr algn="l" marL="774732" indent="-387366" lvl="1">
              <a:lnSpc>
                <a:spcPts val="5023"/>
              </a:lnSpc>
              <a:buFont typeface="Arial"/>
              <a:buChar char="•"/>
            </a:pPr>
            <a:r>
              <a:rPr lang="en-US" sz="3588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- Нельзя садиться в чужую машину.</a:t>
            </a:r>
          </a:p>
          <a:p>
            <a:pPr algn="l" marL="774732" indent="-387366" lvl="1">
              <a:lnSpc>
                <a:spcPts val="5023"/>
              </a:lnSpc>
              <a:buFont typeface="Arial"/>
              <a:buChar char="•"/>
            </a:pPr>
            <a:r>
              <a:rPr lang="en-US" sz="3588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- Нельзя принимать от незнакомых людей подарки и соглашаться на их предложение пойти к ним домой.</a:t>
            </a:r>
          </a:p>
          <a:p>
            <a:pPr algn="l" marL="774732" indent="-387366" lvl="1">
              <a:lnSpc>
                <a:spcPts val="5023"/>
              </a:lnSpc>
              <a:buFont typeface="Arial"/>
              <a:buChar char="•"/>
            </a:pPr>
            <a:r>
              <a:rPr lang="en-US" sz="3588">
                <a:solidFill>
                  <a:srgbClr val="000000"/>
                </a:solidFill>
                <a:latin typeface="Open Sans Extra Bold"/>
                <a:ea typeface="Open Sans Extra Bold"/>
                <a:cs typeface="Open Sans Extra Bold"/>
                <a:sym typeface="Open Sans Extra Bold"/>
              </a:rPr>
              <a:t> - Нельзя задерживаться на улице одному, особенно с наступлением темноты.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-10800000">
            <a:off x="0" y="0"/>
            <a:ext cx="3433286" cy="10287000"/>
          </a:xfrm>
          <a:prstGeom prst="rect">
            <a:avLst/>
          </a:prstGeom>
          <a:solidFill>
            <a:srgbClr val="0050F5"/>
          </a:solidFill>
        </p:spPr>
      </p:sp>
      <p:sp>
        <p:nvSpPr>
          <p:cNvPr name="Freeform 3" id="3"/>
          <p:cNvSpPr/>
          <p:nvPr/>
        </p:nvSpPr>
        <p:spPr>
          <a:xfrm flipH="false" flipV="false" rot="5400000">
            <a:off x="0" y="5267798"/>
            <a:ext cx="5019202" cy="5019202"/>
          </a:xfrm>
          <a:custGeom>
            <a:avLst/>
            <a:gdLst/>
            <a:ahLst/>
            <a:cxnLst/>
            <a:rect r="r" b="b" t="t" l="l"/>
            <a:pathLst>
              <a:path h="5019202" w="5019202">
                <a:moveTo>
                  <a:pt x="0" y="0"/>
                </a:moveTo>
                <a:lnTo>
                  <a:pt x="5019202" y="0"/>
                </a:lnTo>
                <a:lnTo>
                  <a:pt x="5019202" y="5019202"/>
                </a:lnTo>
                <a:lnTo>
                  <a:pt x="0" y="501920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5400000">
            <a:off x="0" y="0"/>
            <a:ext cx="3433286" cy="3433286"/>
          </a:xfrm>
          <a:custGeom>
            <a:avLst/>
            <a:gdLst/>
            <a:ahLst/>
            <a:cxnLst/>
            <a:rect r="r" b="b" t="t" l="l"/>
            <a:pathLst>
              <a:path h="3433286" w="3433286">
                <a:moveTo>
                  <a:pt x="0" y="0"/>
                </a:moveTo>
                <a:lnTo>
                  <a:pt x="3433286" y="0"/>
                </a:lnTo>
                <a:lnTo>
                  <a:pt x="3433286" y="3433286"/>
                </a:lnTo>
                <a:lnTo>
                  <a:pt x="0" y="343328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625045" y="1268189"/>
            <a:ext cx="2916364" cy="4114800"/>
          </a:xfrm>
          <a:custGeom>
            <a:avLst/>
            <a:gdLst/>
            <a:ahLst/>
            <a:cxnLst/>
            <a:rect r="r" b="b" t="t" l="l"/>
            <a:pathLst>
              <a:path h="4114800" w="2916364">
                <a:moveTo>
                  <a:pt x="0" y="0"/>
                </a:moveTo>
                <a:lnTo>
                  <a:pt x="2916364" y="0"/>
                </a:lnTo>
                <a:lnTo>
                  <a:pt x="29163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5281580" y="1104900"/>
            <a:ext cx="11977720" cy="11790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75"/>
              </a:lnSpc>
            </a:pPr>
            <a:r>
              <a:rPr lang="en-US" sz="8250" b="true">
                <a:solidFill>
                  <a:srgbClr val="000000"/>
                </a:solidFill>
                <a:latin typeface="Montserrat Semi-Bold Bold"/>
                <a:ea typeface="Montserrat Semi-Bold Bold"/>
                <a:cs typeface="Montserrat Semi-Bold Bold"/>
                <a:sym typeface="Montserrat Semi-Bold Bold"/>
              </a:rPr>
              <a:t>Телефоны доверия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5020520" y="2408555"/>
            <a:ext cx="13268798" cy="6208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E4C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150 </a:t>
            </a:r>
          </a:p>
          <a:p>
            <a:pPr algn="ctr">
              <a:lnSpc>
                <a:spcPts val="6580"/>
              </a:lnSpc>
            </a:pPr>
            <a:r>
              <a:rPr lang="en-US" sz="47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Национальная телефонная линия доверия для детей и молодежи</a:t>
            </a:r>
          </a:p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FE4C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1415</a:t>
            </a:r>
          </a:p>
          <a:p>
            <a:pPr algn="ctr">
              <a:lnSpc>
                <a:spcPts val="6580"/>
              </a:lnSpc>
            </a:pPr>
            <a:r>
              <a:rPr lang="en-US" sz="47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Телефон доверия по предотвращению бытового насилия</a:t>
            </a:r>
          </a:p>
          <a:p>
            <a:pPr algn="ctr">
              <a:lnSpc>
                <a:spcPts val="8679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DAFYpaW84Tw</dc:identifier>
  <dcterms:modified xsi:type="dcterms:W3CDTF">2011-08-01T06:04:30Z</dcterms:modified>
  <cp:revision>1</cp:revision>
  <dc:title>6-10 класс Половая неприкосновенность</dc:title>
</cp:coreProperties>
</file>