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0" r:id="rId5"/>
    <p:sldId id="273" r:id="rId6"/>
    <p:sldId id="263" r:id="rId7"/>
    <p:sldId id="265" r:id="rId8"/>
    <p:sldId id="264" r:id="rId9"/>
    <p:sldId id="266" r:id="rId10"/>
    <p:sldId id="283" r:id="rId11"/>
    <p:sldId id="269" r:id="rId12"/>
    <p:sldId id="270" r:id="rId13"/>
    <p:sldId id="284" r:id="rId14"/>
    <p:sldId id="285" r:id="rId15"/>
    <p:sldId id="275" r:id="rId16"/>
    <p:sldId id="268" r:id="rId17"/>
    <p:sldId id="295" r:id="rId18"/>
    <p:sldId id="298" r:id="rId19"/>
    <p:sldId id="272" r:id="rId20"/>
    <p:sldId id="286" r:id="rId21"/>
    <p:sldId id="288" r:id="rId22"/>
    <p:sldId id="289" r:id="rId23"/>
    <p:sldId id="287" r:id="rId24"/>
    <p:sldId id="290" r:id="rId25"/>
    <p:sldId id="291" r:id="rId26"/>
    <p:sldId id="292" r:id="rId27"/>
    <p:sldId id="293" r:id="rId28"/>
    <p:sldId id="294" r:id="rId29"/>
    <p:sldId id="296" r:id="rId30"/>
    <p:sldId id="297" r:id="rId31"/>
    <p:sldId id="29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1" autoAdjust="0"/>
  </p:normalViewPr>
  <p:slideViewPr>
    <p:cSldViewPr>
      <p:cViewPr varScale="1">
        <p:scale>
          <a:sx n="72" d="100"/>
          <a:sy n="72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53</c:v>
                </c:pt>
                <c:pt idx="1">
                  <c:v>54</c:v>
                </c:pt>
                <c:pt idx="2">
                  <c:v>55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3.62</c:v>
                </c:pt>
                <c:pt idx="1">
                  <c:v>3.63</c:v>
                </c:pt>
                <c:pt idx="2">
                  <c:v>3.64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352640"/>
        <c:axId val="128354176"/>
        <c:axId val="0"/>
      </c:bar3DChart>
      <c:catAx>
        <c:axId val="128352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28354176"/>
        <c:crosses val="autoZero"/>
        <c:auto val="1"/>
        <c:lblAlgn val="ctr"/>
        <c:lblOffset val="100"/>
        <c:noMultiLvlLbl val="0"/>
      </c:catAx>
      <c:valAx>
        <c:axId val="12835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352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82</c:v>
                </c:pt>
                <c:pt idx="1">
                  <c:v>83</c:v>
                </c:pt>
                <c:pt idx="2">
                  <c:v>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4.5</c:v>
                </c:pt>
                <c:pt idx="1">
                  <c:v>4.5999999999999996</c:v>
                </c:pt>
                <c:pt idx="2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073088"/>
        <c:axId val="128083072"/>
        <c:axId val="0"/>
      </c:bar3DChart>
      <c:catAx>
        <c:axId val="128073088"/>
        <c:scaling>
          <c:orientation val="minMax"/>
        </c:scaling>
        <c:delete val="0"/>
        <c:axPos val="b"/>
        <c:majorTickMark val="out"/>
        <c:minorTickMark val="none"/>
        <c:tickLblPos val="nextTo"/>
        <c:crossAx val="128083072"/>
        <c:crosses val="autoZero"/>
        <c:auto val="1"/>
        <c:lblAlgn val="ctr"/>
        <c:lblOffset val="100"/>
        <c:noMultiLvlLbl val="0"/>
      </c:catAx>
      <c:valAx>
        <c:axId val="128083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073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85ED-09DF-4916-BA99-5FBDE7E3DA9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A7F-E111-4C96-996C-9F0BF25E3B9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85ED-09DF-4916-BA99-5FBDE7E3DA9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A7F-E111-4C96-996C-9F0BF25E3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85ED-09DF-4916-BA99-5FBDE7E3DA9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A7F-E111-4C96-996C-9F0BF25E3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85ED-09DF-4916-BA99-5FBDE7E3DA9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A7F-E111-4C96-996C-9F0BF25E3B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85ED-09DF-4916-BA99-5FBDE7E3DA9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A7F-E111-4C96-996C-9F0BF25E3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85ED-09DF-4916-BA99-5FBDE7E3DA9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A7F-E111-4C96-996C-9F0BF25E3B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85ED-09DF-4916-BA99-5FBDE7E3DA9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A7F-E111-4C96-996C-9F0BF25E3B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85ED-09DF-4916-BA99-5FBDE7E3DA9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A7F-E111-4C96-996C-9F0BF25E3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85ED-09DF-4916-BA99-5FBDE7E3DA9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A7F-E111-4C96-996C-9F0BF25E3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85ED-09DF-4916-BA99-5FBDE7E3DA9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A7F-E111-4C96-996C-9F0BF25E3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85ED-09DF-4916-BA99-5FBDE7E3DA9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A7F-E111-4C96-996C-9F0BF25E3B9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B085ED-09DF-4916-BA99-5FBDE7E3DA9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C18A7F-E111-4C96-996C-9F0BF25E3B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861048"/>
            <a:ext cx="4536505" cy="1569560"/>
          </a:xfrm>
        </p:spPr>
        <p:txBody>
          <a:bodyPr>
            <a:normAutofit/>
          </a:bodyPr>
          <a:lstStyle/>
          <a:p>
            <a:r>
              <a:rPr lang="ru-RU" b="1" i="0" dirty="0" smtClean="0">
                <a:solidFill>
                  <a:schemeClr val="bg2">
                    <a:lumMod val="50000"/>
                  </a:schemeClr>
                </a:solidFill>
                <a:effectLst/>
                <a:latin typeface="Bookman Old Style" pitchFamily="18" charset="0"/>
              </a:rPr>
              <a:t>Говори, что знаешь, делай, что умеешь, при этом помни, что знать и уметь больше - никому не вредно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4632" cy="1467594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latin typeface="Bookman Old Style" pitchFamily="18" charset="0"/>
              </a:rPr>
              <a:t>Портфолио учителя</a:t>
            </a:r>
            <a:endParaRPr lang="ru-RU" sz="6600" b="1" i="1" dirty="0">
              <a:latin typeface="Bookman Old Style" pitchFamily="18" charset="0"/>
            </a:endParaRPr>
          </a:p>
        </p:txBody>
      </p:sp>
      <p:pic>
        <p:nvPicPr>
          <p:cNvPr id="5" name="Рисунок 4" descr="0_6d238_aaa22742_X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651043"/>
            <a:ext cx="3143149" cy="324036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404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172819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5. </a:t>
            </a:r>
            <a:r>
              <a:rPr lang="ru-RU" b="1" dirty="0">
                <a:latin typeface="Bookman Old Style" pitchFamily="18" charset="0"/>
              </a:rPr>
              <a:t>Удостоверение; </a:t>
            </a:r>
            <a:r>
              <a:rPr lang="ru-RU" b="1" dirty="0" smtClean="0">
                <a:latin typeface="Bookman Old Style" pitchFamily="18" charset="0"/>
              </a:rPr>
              <a:t>ТИ НИЯУ «МИФИ»; «Развитие профессиональных компетенций педагогов по обучению детей навыкам безопасного поведения на дорогах» </a:t>
            </a:r>
            <a:r>
              <a:rPr lang="ru-RU" b="1" dirty="0">
                <a:latin typeface="Bookman Old Style" pitchFamily="18" charset="0"/>
              </a:rPr>
              <a:t>(16 часов), 2018 </a:t>
            </a:r>
          </a:p>
          <a:p>
            <a:endParaRPr lang="ru-RU" dirty="0"/>
          </a:p>
        </p:txBody>
      </p:sp>
      <p:pic>
        <p:nvPicPr>
          <p:cNvPr id="7170" name="Picture 2" descr="C:\Users\Чечулины\Desktop\Катя_телефон_фото\дипломы\20190302_124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5527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881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568952" cy="5688632"/>
          </a:xfrm>
        </p:spPr>
        <p:txBody>
          <a:bodyPr/>
          <a:lstStyle/>
          <a:p>
            <a:pPr marL="45720" indent="0">
              <a:buNone/>
            </a:pPr>
            <a:r>
              <a:rPr lang="en-US" sz="2800" b="1" dirty="0">
                <a:latin typeface="Bookman Old Style" pitchFamily="18" charset="0"/>
              </a:rPr>
              <a:t>II</a:t>
            </a:r>
            <a:r>
              <a:rPr lang="ru-RU" sz="2800" b="1" dirty="0">
                <a:latin typeface="Bookman Old Style" pitchFamily="18" charset="0"/>
              </a:rPr>
              <a:t>. Результаты педагогической </a:t>
            </a:r>
            <a:r>
              <a:rPr lang="ru-RU" sz="2800" b="1" dirty="0" smtClean="0">
                <a:latin typeface="Bookman Old Style" pitchFamily="18" charset="0"/>
              </a:rPr>
              <a:t>деятельности</a:t>
            </a:r>
          </a:p>
          <a:p>
            <a:pPr marL="45720" indent="0" algn="just">
              <a:buNone/>
            </a:pPr>
            <a:r>
              <a:rPr lang="ru-RU" sz="2800" b="1" u="sng" dirty="0">
                <a:latin typeface="Bookman Old Style" pitchFamily="18" charset="0"/>
              </a:rPr>
              <a:t>1</a:t>
            </a:r>
            <a:r>
              <a:rPr lang="ru-RU" sz="2800" b="1" u="sng" dirty="0" smtClean="0">
                <a:latin typeface="Bookman Old Style" pitchFamily="18" charset="0"/>
              </a:rPr>
              <a:t>. Цель педагогической деятельности:</a:t>
            </a:r>
          </a:p>
          <a:p>
            <a:pPr lvl="1" algn="just"/>
            <a:endParaRPr lang="ru-RU" sz="2600" dirty="0" smtClean="0">
              <a:latin typeface="Bookman Old Style" pitchFamily="18" charset="0"/>
            </a:endParaRPr>
          </a:p>
          <a:p>
            <a:pPr lvl="1" algn="just"/>
            <a:r>
              <a:rPr lang="ru-RU" sz="2600" dirty="0" smtClean="0">
                <a:latin typeface="Bookman Old Style" pitchFamily="18" charset="0"/>
              </a:rPr>
              <a:t>Создать </a:t>
            </a:r>
            <a:r>
              <a:rPr lang="ru-RU" sz="2600" dirty="0" smtClean="0">
                <a:latin typeface="Bookman Old Style" pitchFamily="18" charset="0"/>
              </a:rPr>
              <a:t>условия для становления </a:t>
            </a:r>
            <a:r>
              <a:rPr lang="ru-RU" sz="2600" dirty="0">
                <a:latin typeface="Bookman Old Style" pitchFamily="18" charset="0"/>
              </a:rPr>
              <a:t>самостоятельно мыслящей личности, способной адаптироваться к изменяющимся условиям </a:t>
            </a:r>
            <a:r>
              <a:rPr lang="ru-RU" sz="2600" dirty="0" smtClean="0">
                <a:latin typeface="Bookman Old Style" pitchFamily="18" charset="0"/>
              </a:rPr>
              <a:t>жизни, обеспечить формирование </a:t>
            </a:r>
            <a:r>
              <a:rPr lang="ru-RU" sz="2600" dirty="0">
                <a:latin typeface="Bookman Old Style" pitchFamily="18" charset="0"/>
              </a:rPr>
              <a:t>у обучающихся </a:t>
            </a:r>
            <a:r>
              <a:rPr lang="ru-RU" sz="2600" dirty="0" smtClean="0">
                <a:latin typeface="Bookman Old Style" pitchFamily="18" charset="0"/>
              </a:rPr>
              <a:t>умения </a:t>
            </a:r>
            <a:r>
              <a:rPr lang="ru-RU" sz="2600" dirty="0">
                <a:latin typeface="Bookman Old Style" pitchFamily="18" charset="0"/>
              </a:rPr>
              <a:t>и </a:t>
            </a:r>
            <a:r>
              <a:rPr lang="ru-RU" sz="2600" dirty="0" smtClean="0">
                <a:latin typeface="Bookman Old Style" pitchFamily="18" charset="0"/>
              </a:rPr>
              <a:t>желания самосовершенствования </a:t>
            </a:r>
            <a:r>
              <a:rPr lang="ru-RU" sz="2600" dirty="0">
                <a:latin typeface="Bookman Old Style" pitchFamily="18" charset="0"/>
              </a:rPr>
              <a:t>и самообразования. </a:t>
            </a:r>
            <a:endParaRPr lang="ru-RU" sz="2600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5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96944" cy="6336704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2300" b="1" u="sng" dirty="0">
                <a:latin typeface="Bookman Old Style" pitchFamily="18" charset="0"/>
              </a:rPr>
              <a:t>2</a:t>
            </a:r>
            <a:r>
              <a:rPr lang="ru-RU" sz="2300" b="1" u="sng" dirty="0" smtClean="0">
                <a:latin typeface="Bookman Old Style" pitchFamily="18" charset="0"/>
              </a:rPr>
              <a:t>. Задачи:</a:t>
            </a:r>
          </a:p>
          <a:p>
            <a:pPr marL="45720" indent="0">
              <a:buNone/>
            </a:pPr>
            <a:endParaRPr lang="ru-RU" b="1" u="sng" dirty="0">
              <a:latin typeface="Bookman Old Style" pitchFamily="18" charset="0"/>
            </a:endParaRPr>
          </a:p>
          <a:p>
            <a:pPr lvl="0"/>
            <a:r>
              <a:rPr lang="ru-RU" dirty="0">
                <a:latin typeface="Bookman Old Style" pitchFamily="18" charset="0"/>
              </a:rPr>
              <a:t>Совершенствовать формы организации </a:t>
            </a:r>
            <a:r>
              <a:rPr lang="ru-RU" dirty="0" smtClean="0">
                <a:latin typeface="Bookman Old Style" pitchFamily="18" charset="0"/>
              </a:rPr>
              <a:t>учебно-воспитательной </a:t>
            </a:r>
            <a:r>
              <a:rPr lang="ru-RU" dirty="0">
                <a:latin typeface="Bookman Old Style" pitchFamily="18" charset="0"/>
              </a:rPr>
              <a:t>деятельности;</a:t>
            </a:r>
          </a:p>
          <a:p>
            <a:pPr lvl="0"/>
            <a:r>
              <a:rPr lang="ru-RU" dirty="0">
                <a:latin typeface="Bookman Old Style" pitchFamily="18" charset="0"/>
              </a:rPr>
              <a:t>Использовать в </a:t>
            </a:r>
            <a:r>
              <a:rPr lang="ru-RU" dirty="0" smtClean="0">
                <a:latin typeface="Bookman Old Style" pitchFamily="18" charset="0"/>
              </a:rPr>
              <a:t>учебно</a:t>
            </a:r>
            <a:r>
              <a:rPr lang="ru-RU" dirty="0">
                <a:latin typeface="Bookman Old Style" pitchFamily="18" charset="0"/>
              </a:rPr>
              <a:t>-</a:t>
            </a:r>
            <a:r>
              <a:rPr lang="ru-RU" dirty="0" smtClean="0">
                <a:latin typeface="Bookman Old Style" pitchFamily="18" charset="0"/>
              </a:rPr>
              <a:t>воспитательном </a:t>
            </a:r>
            <a:r>
              <a:rPr lang="ru-RU" dirty="0">
                <a:latin typeface="Bookman Old Style" pitchFamily="18" charset="0"/>
              </a:rPr>
              <a:t>процессе новые педагогические технологии;</a:t>
            </a:r>
          </a:p>
          <a:p>
            <a:pPr lvl="0"/>
            <a:r>
              <a:rPr lang="ru-RU" dirty="0">
                <a:latin typeface="Bookman Old Style" pitchFamily="18" charset="0"/>
              </a:rPr>
              <a:t>Выстраивать индивидуальные  траектории развития личности </a:t>
            </a:r>
            <a:r>
              <a:rPr lang="ru-RU" dirty="0" smtClean="0">
                <a:latin typeface="Bookman Old Style" pitchFamily="18" charset="0"/>
              </a:rPr>
              <a:t>обучающегося </a:t>
            </a:r>
            <a:r>
              <a:rPr lang="ru-RU" dirty="0">
                <a:latin typeface="Bookman Old Style" pitchFamily="18" charset="0"/>
              </a:rPr>
              <a:t>через систему личностно-ориентированного мониторинга, включающего изучение динамики</a:t>
            </a:r>
            <a:r>
              <a:rPr lang="en-US" dirty="0">
                <a:latin typeface="Bookman Old Style" pitchFamily="18" charset="0"/>
              </a:rPr>
              <a:t> </a:t>
            </a:r>
            <a:r>
              <a:rPr lang="ru-RU" dirty="0">
                <a:latin typeface="Bookman Old Style" pitchFamily="18" charset="0"/>
              </a:rPr>
              <a:t> и прогнозирование продвижения ребенка в зоне его ближайшего развития;</a:t>
            </a:r>
          </a:p>
          <a:p>
            <a:pPr lvl="0"/>
            <a:r>
              <a:rPr lang="ru-RU" dirty="0">
                <a:latin typeface="Bookman Old Style" pitchFamily="18" charset="0"/>
              </a:rPr>
              <a:t>Вовлекать каждого ученика в активный познавательных </a:t>
            </a:r>
            <a:r>
              <a:rPr lang="ru-RU" dirty="0" smtClean="0">
                <a:latin typeface="Bookman Old Style" pitchFamily="18" charset="0"/>
              </a:rPr>
              <a:t>процесс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овладения знаниями;</a:t>
            </a:r>
            <a:endParaRPr lang="ru-RU" dirty="0">
              <a:latin typeface="Bookman Old Style" pitchFamily="18" charset="0"/>
            </a:endParaRPr>
          </a:p>
          <a:p>
            <a:pPr lvl="0"/>
            <a:r>
              <a:rPr lang="ru-RU" dirty="0" smtClean="0">
                <a:latin typeface="Bookman Old Style" pitchFamily="18" charset="0"/>
              </a:rPr>
              <a:t>Раскрывать </a:t>
            </a:r>
            <a:r>
              <a:rPr lang="ru-RU" dirty="0">
                <a:latin typeface="Bookman Old Style" pitchFamily="18" charset="0"/>
              </a:rPr>
              <a:t>творческий, интеллектуальный, нравственный потенциал каждого ученика, учитывая разноуровневую подготовку обучающихся, привлекая  их к исследовательской работе по предмету, к участию в конкурсах и </a:t>
            </a:r>
            <a:r>
              <a:rPr lang="ru-RU" dirty="0" smtClean="0">
                <a:latin typeface="Bookman Old Style" pitchFamily="18" charset="0"/>
              </a:rPr>
              <a:t>олимпиадах;</a:t>
            </a:r>
          </a:p>
          <a:p>
            <a:pPr lvl="0"/>
            <a:r>
              <a:rPr lang="ru-RU" dirty="0" smtClean="0">
                <a:latin typeface="Bookman Old Style" pitchFamily="18" charset="0"/>
              </a:rPr>
              <a:t>Прививать </a:t>
            </a:r>
            <a:r>
              <a:rPr lang="ru-RU" dirty="0">
                <a:latin typeface="Bookman Old Style" pitchFamily="18" charset="0"/>
              </a:rPr>
              <a:t>навыки: самостоятельной работы, эффективной организации своей деятельности, самоконтроля, объективного оценивания полученных результатов;</a:t>
            </a:r>
          </a:p>
          <a:p>
            <a:pPr lvl="0"/>
            <a:r>
              <a:rPr lang="ru-RU" dirty="0">
                <a:latin typeface="Bookman Old Style" pitchFamily="18" charset="0"/>
              </a:rPr>
              <a:t>Формировать устойчивый интерес к изучаемому предмету через </a:t>
            </a:r>
            <a:r>
              <a:rPr lang="ru-RU" dirty="0" smtClean="0">
                <a:latin typeface="Bookman Old Style" pitchFamily="18" charset="0"/>
              </a:rPr>
              <a:t>классную и внеклассную деятельность;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/>
              <a:t>3</a:t>
            </a:r>
            <a:r>
              <a:rPr lang="ru-RU" dirty="0" smtClean="0"/>
              <a:t>. Уровень обученности</a:t>
            </a:r>
            <a:r>
              <a:rPr lang="ru-RU" dirty="0"/>
              <a:t> </a:t>
            </a:r>
            <a:r>
              <a:rPr lang="ru-RU" dirty="0" smtClean="0"/>
              <a:t>по русскому языку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660751"/>
              </p:ext>
            </p:extLst>
          </p:nvPr>
        </p:nvGraphicFramePr>
        <p:xfrm>
          <a:off x="467544" y="1124744"/>
          <a:ext cx="8136135" cy="4051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3691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4. Уровень обученности по литературе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358047"/>
              </p:ext>
            </p:extLst>
          </p:nvPr>
        </p:nvGraphicFramePr>
        <p:xfrm>
          <a:off x="755650" y="1628774"/>
          <a:ext cx="7776790" cy="4032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738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976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>
                <a:effectLst/>
                <a:latin typeface="Bookman Old Style" pitchFamily="18" charset="0"/>
              </a:rPr>
              <a:t>5</a:t>
            </a:r>
            <a:r>
              <a:rPr lang="ru-RU" sz="1800" dirty="0" smtClean="0">
                <a:effectLst/>
                <a:latin typeface="Bookman Old Style" pitchFamily="18" charset="0"/>
              </a:rPr>
              <a:t>. УЧАСТИЕ </a:t>
            </a:r>
            <a:r>
              <a:rPr lang="ru-RU" sz="1800" dirty="0">
                <a:effectLst/>
                <a:latin typeface="Bookman Old Style" pitchFamily="18" charset="0"/>
              </a:rPr>
              <a:t>ОБУЧАЮЩИХСЯ </a:t>
            </a:r>
            <a:r>
              <a:rPr lang="ru-RU" sz="1800" dirty="0" smtClean="0">
                <a:effectLst/>
                <a:latin typeface="Bookman Old Style" pitchFamily="18" charset="0"/>
              </a:rPr>
              <a:t>В КОНКУРСАХ</a:t>
            </a:r>
            <a:r>
              <a:rPr lang="ru-RU" sz="1800" dirty="0">
                <a:effectLst/>
                <a:latin typeface="Bookman Old Style" pitchFamily="18" charset="0"/>
              </a:rPr>
              <a:t>, ОЛИМПИАДАХ</a:t>
            </a:r>
            <a:br>
              <a:rPr lang="ru-RU" sz="1800" dirty="0">
                <a:effectLst/>
                <a:latin typeface="Bookman Old Style" pitchFamily="18" charset="0"/>
              </a:rPr>
            </a:br>
            <a:endParaRPr lang="ru-RU" sz="1800" dirty="0">
              <a:latin typeface="Bookman Old Style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923082"/>
              </p:ext>
            </p:extLst>
          </p:nvPr>
        </p:nvGraphicFramePr>
        <p:xfrm>
          <a:off x="251520" y="1052736"/>
          <a:ext cx="8712968" cy="51992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51565"/>
                <a:gridCol w="3463792"/>
                <a:gridCol w="1893355"/>
                <a:gridCol w="864096"/>
                <a:gridCol w="1440160"/>
              </a:tblGrid>
              <a:tr h="810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 обучающегося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 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2016 - 2017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Муниципальный тур </a:t>
                      </a: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Всероссийского</a:t>
                      </a:r>
                      <a:r>
                        <a:rPr lang="ru-RU" sz="16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конкурса сочинений</a:t>
                      </a:r>
                      <a:r>
                        <a:rPr lang="ru-RU" sz="1600" b="1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Тихонова Анастасия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1этапа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- 2017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Школьный эта международной игры-конкурса </a:t>
                      </a: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«Русский медвежонок – языкознание для всех»</a:t>
                      </a: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Головизина Яна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место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2017 - 2018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Школьный этап международной игры-конкурса </a:t>
                      </a: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«Русский медвежонок – языкознание для всех»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Баландина Елизавета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2017 -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Школьный этап международной игры-конкурса </a:t>
                      </a: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«Русский медвежонок – языкознание для всех»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Зорина Анастасия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- 2018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Школьный этап международной игры-конкурса </a:t>
                      </a: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«Русский медвежонок – языкознание для всех»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Черемных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Елизавета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2017 - 2018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Муниципальный тур </a:t>
                      </a: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Всероссийского</a:t>
                      </a:r>
                      <a:r>
                        <a:rPr lang="ru-RU" sz="16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конкурса сочинений</a:t>
                      </a:r>
                      <a:r>
                        <a:rPr lang="ru-RU" sz="1600" b="1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Баландина Елизавета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этапа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– 2019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Школьный этап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конкурса чтецов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 60-летию школы № 5 (гимназии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Маматкулов Рустам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524" marR="455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3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43000"/>
          </a:xfrm>
        </p:spPr>
        <p:txBody>
          <a:bodyPr/>
          <a:lstStyle/>
          <a:p>
            <a:pPr algn="l"/>
            <a:r>
              <a:rPr lang="en-US" sz="3200" dirty="0"/>
              <a:t>III. </a:t>
            </a:r>
            <a:r>
              <a:rPr lang="ru-RU" sz="3200" dirty="0"/>
              <a:t>Научно-методическая деятельность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700808"/>
            <a:ext cx="8064896" cy="47708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u="sng" dirty="0" smtClean="0">
                <a:latin typeface="Bookman Old Style" pitchFamily="18" charset="0"/>
              </a:rPr>
              <a:t>1. ПРОГРАММЫ И УЧЕБНИКИ:</a:t>
            </a:r>
          </a:p>
          <a:p>
            <a:r>
              <a:rPr lang="ru-RU" b="1" u="sng" dirty="0" smtClean="0">
                <a:latin typeface="Bookman Old Style" pitchFamily="18" charset="0"/>
              </a:rPr>
              <a:t>Русский </a:t>
            </a:r>
            <a:r>
              <a:rPr lang="ru-RU" b="1" u="sng" dirty="0">
                <a:latin typeface="Bookman Old Style" pitchFamily="18" charset="0"/>
              </a:rPr>
              <a:t>язык</a:t>
            </a:r>
            <a:r>
              <a:rPr lang="ru-RU" b="1" dirty="0">
                <a:latin typeface="Bookman Old Style" pitchFamily="18" charset="0"/>
              </a:rPr>
              <a:t>: </a:t>
            </a:r>
          </a:p>
          <a:p>
            <a:pPr marL="45720" indent="0" algn="just">
              <a:buNone/>
            </a:pPr>
            <a:r>
              <a:rPr lang="ru-RU" dirty="0">
                <a:latin typeface="Bookman Old Style" pitchFamily="18" charset="0"/>
              </a:rPr>
              <a:t>	</a:t>
            </a:r>
            <a:r>
              <a:rPr lang="ru-RU" dirty="0" smtClean="0">
                <a:latin typeface="Bookman Old Style" pitchFamily="18" charset="0"/>
              </a:rPr>
              <a:t>7, 8 </a:t>
            </a:r>
            <a:r>
              <a:rPr lang="ru-RU" dirty="0" smtClean="0">
                <a:latin typeface="Bookman Old Style" pitchFamily="18" charset="0"/>
              </a:rPr>
              <a:t>класс </a:t>
            </a:r>
            <a:r>
              <a:rPr lang="ru-RU" dirty="0">
                <a:latin typeface="Bookman Old Style" pitchFamily="18" charset="0"/>
              </a:rPr>
              <a:t>– УМК </a:t>
            </a:r>
            <a:r>
              <a:rPr lang="ru-RU" dirty="0" smtClean="0">
                <a:latin typeface="Bookman Old Style" pitchFamily="18" charset="0"/>
              </a:rPr>
              <a:t>Л.М. Рыбченкова, О.М. Александрова, О.В. Загоровская, А.Г. Нарушевич «Русский </a:t>
            </a:r>
            <a:r>
              <a:rPr lang="ru-RU" dirty="0">
                <a:latin typeface="Bookman Old Style" pitchFamily="18" charset="0"/>
              </a:rPr>
              <a:t>язык» </a:t>
            </a:r>
            <a:r>
              <a:rPr lang="ru-RU" dirty="0" smtClean="0">
                <a:latin typeface="Bookman Old Style" pitchFamily="18" charset="0"/>
              </a:rPr>
              <a:t>в 2 ч. - </a:t>
            </a:r>
            <a:r>
              <a:rPr lang="ru-RU" dirty="0">
                <a:latin typeface="Bookman Old Style" pitchFamily="18" charset="0"/>
              </a:rPr>
              <a:t>Москва</a:t>
            </a:r>
            <a:r>
              <a:rPr lang="ru-RU" dirty="0" smtClean="0">
                <a:latin typeface="Bookman Old Style" pitchFamily="18" charset="0"/>
              </a:rPr>
              <a:t>, изд. «Просвещение</a:t>
            </a:r>
            <a:r>
              <a:rPr lang="ru-RU" dirty="0">
                <a:latin typeface="Bookman Old Style" pitchFamily="18" charset="0"/>
              </a:rPr>
              <a:t>». 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b="1" u="sng" dirty="0" smtClean="0">
                <a:latin typeface="Bookman Old Style" pitchFamily="18" charset="0"/>
              </a:rPr>
              <a:t>Литература</a:t>
            </a:r>
            <a:r>
              <a:rPr lang="ru-RU" b="1" dirty="0">
                <a:latin typeface="Bookman Old Style" pitchFamily="18" charset="0"/>
              </a:rPr>
              <a:t>: </a:t>
            </a:r>
            <a:endParaRPr lang="en-US" b="1" dirty="0" smtClean="0">
              <a:latin typeface="Bookman Old Style" pitchFamily="18" charset="0"/>
            </a:endParaRPr>
          </a:p>
          <a:p>
            <a:pPr marL="45720" indent="0" algn="just">
              <a:buNone/>
            </a:pPr>
            <a:r>
              <a:rPr lang="ru-RU" dirty="0" smtClean="0">
                <a:latin typeface="Bookman Old Style" pitchFamily="18" charset="0"/>
              </a:rPr>
              <a:t>	7, 8 </a:t>
            </a:r>
            <a:r>
              <a:rPr lang="ru-RU" dirty="0">
                <a:latin typeface="Bookman Old Style" pitchFamily="18" charset="0"/>
              </a:rPr>
              <a:t>класс – </a:t>
            </a:r>
            <a:r>
              <a:rPr lang="ru-RU" dirty="0" smtClean="0">
                <a:latin typeface="Bookman Old Style" pitchFamily="18" charset="0"/>
              </a:rPr>
              <a:t>УМК В.Ф. Чертов, Л.А. Трубина, Н.А. Ипполитова, И.В. Мамонова </a:t>
            </a:r>
            <a:r>
              <a:rPr lang="ru-RU" dirty="0">
                <a:latin typeface="Bookman Old Style" pitchFamily="18" charset="0"/>
              </a:rPr>
              <a:t>«Литература» - </a:t>
            </a:r>
            <a:r>
              <a:rPr lang="ru-RU" dirty="0" smtClean="0">
                <a:latin typeface="Bookman Old Style" pitchFamily="18" charset="0"/>
              </a:rPr>
              <a:t>Москва, изд. «Просвещение».</a:t>
            </a:r>
          </a:p>
        </p:txBody>
      </p:sp>
    </p:spTree>
    <p:extLst>
      <p:ext uri="{BB962C8B-B14F-4D97-AF65-F5344CB8AC3E}">
        <p14:creationId xmlns:p14="http://schemas.microsoft.com/office/powerpoint/2010/main" val="33368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2. Внеурочная деятельность</a:t>
            </a:r>
          </a:p>
          <a:p>
            <a:pPr marL="502920" indent="-457200">
              <a:buAutoNum type="arabicPeriod"/>
            </a:pPr>
            <a:r>
              <a:rPr lang="ru-RU" dirty="0" smtClean="0"/>
              <a:t>2017-2018 </a:t>
            </a:r>
            <a:r>
              <a:rPr lang="ru-RU" dirty="0" err="1" smtClean="0"/>
              <a:t>уч.г</a:t>
            </a:r>
            <a:r>
              <a:rPr lang="ru-RU" dirty="0" smtClean="0"/>
              <a:t>. – «Русский язык на отлично»</a:t>
            </a:r>
          </a:p>
          <a:p>
            <a:pPr marL="502920" indent="-457200">
              <a:buAutoNum type="arabicPeriod"/>
            </a:pPr>
            <a:r>
              <a:rPr lang="ru-RU" dirty="0" smtClean="0"/>
              <a:t>2018-2019 </a:t>
            </a:r>
            <a:r>
              <a:rPr lang="ru-RU" dirty="0" err="1" smtClean="0"/>
              <a:t>уч.г</a:t>
            </a:r>
            <a:r>
              <a:rPr lang="ru-RU" dirty="0" smtClean="0"/>
              <a:t>. – «Занимательная орфография»</a:t>
            </a:r>
            <a:endParaRPr lang="ru-RU" dirty="0"/>
          </a:p>
        </p:txBody>
      </p:sp>
      <p:pic>
        <p:nvPicPr>
          <p:cNvPr id="1026" name="Picture 2" descr="C:\Users\Чечулины\Desktop\в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708920"/>
            <a:ext cx="410445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162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934040"/>
          </a:xfrm>
        </p:spPr>
        <p:txBody>
          <a:bodyPr/>
          <a:lstStyle/>
          <a:p>
            <a:pPr algn="l"/>
            <a:r>
              <a:rPr lang="ru-RU" sz="3600" dirty="0" smtClean="0"/>
              <a:t>3. Тема самообразования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424936" cy="5112568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«Использование активных методов обучения на уроках русского языка и литературы как средства формирования лингвистической компетенции учащихся</a:t>
            </a:r>
            <a:r>
              <a:rPr lang="ru-RU" sz="1600" dirty="0" smtClean="0"/>
              <a:t>»</a:t>
            </a:r>
          </a:p>
          <a:p>
            <a:pPr algn="just"/>
            <a:r>
              <a:rPr lang="ru-RU" sz="1600" dirty="0" smtClean="0"/>
              <a:t>Цель: </a:t>
            </a:r>
            <a:r>
              <a:rPr lang="ru-RU" sz="1600" dirty="0"/>
              <a:t>изучить возможности использования новых технологий на уроках русского языка и литературы с целью формирования лингвистической компетенции </a:t>
            </a:r>
            <a:r>
              <a:rPr lang="ru-RU" sz="1600" dirty="0" smtClean="0"/>
              <a:t>учащихся</a:t>
            </a:r>
          </a:p>
          <a:p>
            <a:pPr algn="just"/>
            <a:r>
              <a:rPr lang="ru-RU" sz="1600" dirty="0" smtClean="0"/>
              <a:t>Задачи:</a:t>
            </a:r>
          </a:p>
          <a:p>
            <a:pPr marL="45720" indent="0" algn="just">
              <a:buNone/>
            </a:pPr>
            <a:r>
              <a:rPr lang="ru-RU" sz="1600" dirty="0" smtClean="0"/>
              <a:t>1. В </a:t>
            </a:r>
            <a:r>
              <a:rPr lang="ru-RU" sz="1600" dirty="0"/>
              <a:t>преподавании литературы осуществлять системно-</a:t>
            </a:r>
            <a:r>
              <a:rPr lang="ru-RU" sz="1600" dirty="0" err="1"/>
              <a:t>деятельностный</a:t>
            </a:r>
            <a:r>
              <a:rPr lang="ru-RU" sz="1600" dirty="0"/>
              <a:t> подход в обучении литературе через синтез процесса совершенствования речевой деятельности учащихся и формирования системы литературоведческих знаний и ведущих умений и навыков, развитие речемыслительных способностей учащихся.</a:t>
            </a:r>
          </a:p>
          <a:p>
            <a:pPr marL="45720" indent="0" algn="just">
              <a:buNone/>
            </a:pPr>
            <a:r>
              <a:rPr lang="ru-RU" sz="1600" dirty="0" smtClean="0"/>
              <a:t>2. В </a:t>
            </a:r>
            <a:r>
              <a:rPr lang="ru-RU" sz="1600" dirty="0"/>
              <a:t>преподавании русского языка усилить коммуникативно-</a:t>
            </a:r>
            <a:r>
              <a:rPr lang="ru-RU" sz="1600" dirty="0" err="1"/>
              <a:t>деятельностный</a:t>
            </a:r>
            <a:r>
              <a:rPr lang="ru-RU" sz="1600" dirty="0"/>
              <a:t> подход, что способствует - развитию всех видов речевой деятельности (чтения, письма, слушания, говорения) в их единстве и взаимосвязи, формированию грамматико-правописных и речевых умений и навыков, необходимых для практики речевого общения; с целью формирования умений, необходимых для создания собственного речевого </a:t>
            </a:r>
            <a:r>
              <a:rPr lang="ru-RU" sz="1600" dirty="0" smtClean="0"/>
              <a:t>высказывания.</a:t>
            </a:r>
          </a:p>
          <a:p>
            <a:pPr marL="45720" indent="0" algn="just">
              <a:buNone/>
            </a:pPr>
            <a:r>
              <a:rPr lang="ru-RU" sz="1600" dirty="0" smtClean="0"/>
              <a:t>3. Использовать </a:t>
            </a:r>
            <a:r>
              <a:rPr lang="ru-RU" sz="1600" dirty="0"/>
              <a:t>современные способы проверки знаний, умений и навыков учащихся, освоить </a:t>
            </a:r>
            <a:r>
              <a:rPr lang="ru-RU" sz="1600" dirty="0" err="1"/>
              <a:t>критериальный</a:t>
            </a:r>
            <a:r>
              <a:rPr lang="ru-RU" sz="1600" dirty="0"/>
              <a:t> подход к оценке творческих работ учащихся</a:t>
            </a:r>
            <a:r>
              <a:rPr lang="ru-RU" sz="1600" dirty="0" smtClean="0"/>
              <a:t>.</a:t>
            </a:r>
          </a:p>
          <a:p>
            <a:pPr marL="45720" indent="0" algn="just">
              <a:buNone/>
            </a:pPr>
            <a:r>
              <a:rPr lang="ru-RU" sz="1600" dirty="0" smtClean="0"/>
              <a:t>4. Учитывать </a:t>
            </a:r>
            <a:r>
              <a:rPr lang="ru-RU" sz="1600" dirty="0"/>
              <a:t>индивидуальные особенности учащихся и дифференцировать подлежащий усвоению материал на обязательный, дополнительный и </a:t>
            </a:r>
            <a:r>
              <a:rPr lang="ru-RU" sz="1600" dirty="0" smtClean="0"/>
              <a:t>факультативный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682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i="1" dirty="0">
                <a:latin typeface="Bookman Old Style" pitchFamily="18" charset="0"/>
              </a:rPr>
              <a:t>4</a:t>
            </a:r>
            <a:r>
              <a:rPr lang="ru-RU" sz="2400" i="1" dirty="0" smtClean="0">
                <a:latin typeface="Bookman Old Style" pitchFamily="18" charset="0"/>
              </a:rPr>
              <a:t>. Участие в…</a:t>
            </a:r>
            <a:r>
              <a:rPr lang="ru-RU" sz="2000" dirty="0">
                <a:latin typeface="Bookman Old Style" pitchFamily="18" charset="0"/>
              </a:rPr>
              <a:t/>
            </a:r>
            <a:br>
              <a:rPr lang="ru-RU" sz="2000" dirty="0">
                <a:latin typeface="Bookman Old Style" pitchFamily="18" charset="0"/>
              </a:rPr>
            </a:br>
            <a:endParaRPr lang="ru-RU" sz="2400" dirty="0"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65161"/>
              </p:ext>
            </p:extLst>
          </p:nvPr>
        </p:nvGraphicFramePr>
        <p:xfrm>
          <a:off x="179512" y="764704"/>
          <a:ext cx="864096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/>
                <a:gridCol w="1440160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Название мероприятия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Дата проведения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Уровень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Сертификат, подтверждающий методическое сопровождение победителя 1 этапа Всероссийского конкурса сочинений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Октябрь</a:t>
                      </a:r>
                      <a:r>
                        <a:rPr lang="ru-RU" sz="14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Bookman Old Style" pitchFamily="18" charset="0"/>
                        </a:rPr>
                        <a:t>2016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муниципальный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 семинара «Готовимся к ГИА по русскому языку с пособиями издательства «Просвещение».</a:t>
                      </a:r>
                      <a:r>
                        <a:rPr lang="ru-RU" sz="16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Итоговое выпускное сочинение: взгляд учителя литературы</a:t>
                      </a:r>
                      <a:r>
                        <a:rPr lang="ru-RU" sz="16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Октябрь 2017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областной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Портала</a:t>
                      </a:r>
                      <a:r>
                        <a:rPr lang="ru-RU" sz="16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Единый урок.рф об участии во Всероссийском тестировании педагогов</a:t>
                      </a:r>
                      <a:endParaRPr lang="ru-RU" sz="16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2017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Всероссийский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</a:t>
                      </a:r>
                      <a:r>
                        <a:rPr lang="ru-RU" sz="160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участника областного конкурса на лучшую методическую разработку мероприятия «День чтения»</a:t>
                      </a:r>
                      <a:endParaRPr lang="ru-RU" sz="16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Ноябрь 2018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областной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представила свой педагогический опыт на муниципальном семинаре «Современные образовательные технологии в реализации Федеральных государственных образовательных стандартов». </a:t>
                      </a:r>
                      <a:endParaRPr lang="ru-RU" sz="16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Январь 2019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муниципальный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 городского</a:t>
                      </a:r>
                      <a:r>
                        <a:rPr lang="ru-RU" sz="16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образовательного семинара «Значение церковно-славянского языка для понимания особенностей русского литературного языка»</a:t>
                      </a:r>
                      <a:endParaRPr lang="ru-RU" sz="16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Январь 2019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областной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Имею</a:t>
                      </a:r>
                      <a:r>
                        <a:rPr lang="ru-RU" sz="16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сертификат о </a:t>
                      </a:r>
                      <a:r>
                        <a:rPr lang="ru-RU" sz="16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публикации на</a:t>
                      </a:r>
                      <a:r>
                        <a:rPr lang="ru-RU" sz="16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сайте </a:t>
                      </a:r>
                      <a:r>
                        <a:rPr lang="ru-RU" sz="16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Конспекты-уроков.</a:t>
                      </a:r>
                      <a:r>
                        <a:rPr lang="ru-RU" sz="16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рф на тему «Древнерусская литература»</a:t>
                      </a:r>
                      <a:endParaRPr lang="ru-RU" sz="16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Февраль 2019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всероссийский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9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60648"/>
            <a:ext cx="7920880" cy="6336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latin typeface="Bookman Old Style" pitchFamily="18" charset="0"/>
              </a:rPr>
              <a:t>Муниципальное автономное общеобразовательное учреждение «Нижнетуринская гимназия»</a:t>
            </a:r>
          </a:p>
          <a:p>
            <a:pPr algn="ctr">
              <a:buNone/>
            </a:pPr>
            <a:endParaRPr lang="ru-RU" sz="2000" b="1" dirty="0"/>
          </a:p>
          <a:p>
            <a:pPr algn="ctr">
              <a:buNone/>
            </a:pPr>
            <a:r>
              <a:rPr lang="ru-RU" sz="3200" b="1" dirty="0">
                <a:latin typeface="Bookman Old Style" pitchFamily="18" charset="0"/>
              </a:rPr>
              <a:t>Портфолио</a:t>
            </a:r>
          </a:p>
          <a:p>
            <a:pPr algn="ctr">
              <a:buNone/>
            </a:pPr>
            <a:r>
              <a:rPr lang="ru-RU" sz="2400" b="1" dirty="0">
                <a:latin typeface="Bookman Old Style" pitchFamily="18" charset="0"/>
              </a:rPr>
              <a:t> профессиональной </a:t>
            </a:r>
            <a:r>
              <a:rPr lang="ru-RU" sz="2400" b="1" dirty="0" smtClean="0">
                <a:latin typeface="Bookman Old Style" pitchFamily="18" charset="0"/>
              </a:rPr>
              <a:t>деятельности</a:t>
            </a:r>
          </a:p>
          <a:p>
            <a:pPr algn="ctr">
              <a:buNone/>
            </a:pPr>
            <a:endParaRPr lang="ru-RU" sz="2400" b="1" dirty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Bookman Old Style" pitchFamily="18" charset="0"/>
              </a:rPr>
              <a:t>Греф Екатерины Владимировны</a:t>
            </a:r>
          </a:p>
          <a:p>
            <a:pPr algn="ctr">
              <a:buNone/>
            </a:pPr>
            <a:endParaRPr lang="ru-RU" sz="2000" b="1" dirty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000" b="1" dirty="0">
                <a:latin typeface="Bookman Old Style" pitchFamily="18" charset="0"/>
              </a:rPr>
              <a:t>у</a:t>
            </a:r>
            <a:r>
              <a:rPr lang="ru-RU" sz="2000" b="1" dirty="0" smtClean="0">
                <a:latin typeface="Bookman Old Style" pitchFamily="18" charset="0"/>
              </a:rPr>
              <a:t>чителя русского языка и литературы</a:t>
            </a:r>
            <a:endParaRPr lang="ru-RU" sz="2000" b="1" dirty="0">
              <a:latin typeface="Bookman Old Style" pitchFamily="18" charset="0"/>
            </a:endParaRPr>
          </a:p>
          <a:p>
            <a:pPr algn="ctr">
              <a:buNone/>
            </a:pPr>
            <a:endParaRPr lang="ru-RU" sz="2000" b="1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5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332656"/>
            <a:ext cx="7436296" cy="3873584"/>
          </a:xfrm>
        </p:spPr>
        <p:txBody>
          <a:bodyPr/>
          <a:lstStyle/>
          <a:p>
            <a:r>
              <a:rPr lang="ru-RU" sz="2800" b="1" dirty="0"/>
              <a:t>5</a:t>
            </a:r>
            <a:r>
              <a:rPr lang="ru-RU" sz="2800" b="1" dirty="0" smtClean="0"/>
              <a:t>. Сертификаты, </a:t>
            </a:r>
          </a:p>
          <a:p>
            <a:pPr marL="45720" indent="0">
              <a:buNone/>
            </a:pPr>
            <a:r>
              <a:rPr lang="ru-RU" sz="2800" b="1" dirty="0" smtClean="0"/>
              <a:t>подтверждающие </a:t>
            </a:r>
          </a:p>
          <a:p>
            <a:pPr marL="45720" indent="0">
              <a:buNone/>
            </a:pPr>
            <a:r>
              <a:rPr lang="ru-RU" sz="2800" b="1" dirty="0" smtClean="0"/>
              <a:t>участие в </a:t>
            </a:r>
          </a:p>
          <a:p>
            <a:pPr marL="45720" indent="0">
              <a:buNone/>
            </a:pPr>
            <a:r>
              <a:rPr lang="ru-RU" sz="2800" b="1" dirty="0" smtClean="0"/>
              <a:t>образовательных </a:t>
            </a:r>
          </a:p>
          <a:p>
            <a:pPr marL="45720" indent="0">
              <a:buNone/>
            </a:pPr>
            <a:r>
              <a:rPr lang="ru-RU" sz="2800" b="1" dirty="0" smtClean="0"/>
              <a:t>семинарах</a:t>
            </a:r>
          </a:p>
          <a:p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8198" name="Picture 6" descr="C:\Users\Чечулины\Desktop\Катя_телефон_фото\дипломы\20190302_124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2" y="2996952"/>
            <a:ext cx="5112569" cy="353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Чечулины\Desktop\Катя_телефон_фото\дипломы\сертифика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282" y="116632"/>
            <a:ext cx="473031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863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352928" cy="3945592"/>
          </a:xfrm>
        </p:spPr>
        <p:txBody>
          <a:bodyPr>
            <a:normAutofit/>
          </a:bodyPr>
          <a:lstStyle/>
          <a:p>
            <a:r>
              <a:rPr lang="ru-RU" sz="3200" b="1" dirty="0"/>
              <a:t>6</a:t>
            </a:r>
            <a:r>
              <a:rPr lang="ru-RU" sz="3200" b="1" dirty="0" smtClean="0"/>
              <a:t>. Документы, подтверждающие участие в областных конкурсах  </a:t>
            </a:r>
            <a:endParaRPr lang="ru-RU" sz="3200" b="1" dirty="0"/>
          </a:p>
        </p:txBody>
      </p:sp>
      <p:pic>
        <p:nvPicPr>
          <p:cNvPr id="10242" name="Picture 2" descr="C:\Users\Чечулины\Desktop\Катя_телефон_фото\дипломы\20190302_124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331685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Чечулины\Desktop\Катя_телефон_фото\дипломы\20190302_123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49593"/>
            <a:ext cx="3533538" cy="505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444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4017600"/>
          </a:xfrm>
        </p:spPr>
        <p:txBody>
          <a:bodyPr/>
          <a:lstStyle/>
          <a:p>
            <a:r>
              <a:rPr lang="ru-RU" sz="3200" b="1" dirty="0"/>
              <a:t>7</a:t>
            </a:r>
            <a:r>
              <a:rPr lang="ru-RU" sz="3200" b="1" dirty="0" smtClean="0"/>
              <a:t>. Документы, подтверждающие участие в мероприятиях сети Интернет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6" name="Picture 2" descr="C:\Users\Чечулины\Desktop\Катя_телефон_фото\дипломы\20190302_1239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240360" cy="463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Чечулины\Desktop\20190302_152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656" y="1700807"/>
            <a:ext cx="4024614" cy="463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632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12968" cy="4089608"/>
          </a:xfrm>
        </p:spPr>
        <p:txBody>
          <a:bodyPr>
            <a:normAutofit/>
          </a:bodyPr>
          <a:lstStyle/>
          <a:p>
            <a:r>
              <a:rPr lang="ru-RU" sz="2800" b="1" dirty="0"/>
              <a:t>8</a:t>
            </a:r>
            <a:r>
              <a:rPr lang="ru-RU" sz="2800" b="1" dirty="0" smtClean="0"/>
              <a:t>. Документы, подтверждающие работу в летних оздоровительных учреждениях</a:t>
            </a:r>
            <a:endParaRPr lang="ru-RU" sz="2800" b="1" dirty="0"/>
          </a:p>
        </p:txBody>
      </p:sp>
      <p:pic>
        <p:nvPicPr>
          <p:cNvPr id="9218" name="Picture 2" descr="C:\Users\Чечулины\Desktop\Катя_телефон_фото\дипломы\20190302_1239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5408"/>
            <a:ext cx="3744416" cy="536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Чечулины\Desktop\Катя_телефон_фото\дипломы\20190302_124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85408"/>
            <a:ext cx="3947156" cy="536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192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7" cy="1008112"/>
          </a:xfrm>
        </p:spPr>
        <p:txBody>
          <a:bodyPr/>
          <a:lstStyle/>
          <a:p>
            <a:pPr algn="l"/>
            <a:r>
              <a:rPr lang="en-US" sz="3600" dirty="0" smtClean="0"/>
              <a:t>IV.</a:t>
            </a:r>
            <a:r>
              <a:rPr lang="ru-RU" sz="3600" dirty="0" smtClean="0"/>
              <a:t> Внеурочная деятельность</a:t>
            </a:r>
            <a:r>
              <a:rPr lang="en-US" sz="3600" dirty="0" smtClean="0"/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424936" cy="5256584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ru-RU" dirty="0" smtClean="0"/>
              <a:t>. Проектная деятельность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845699"/>
              </p:ext>
            </p:extLst>
          </p:nvPr>
        </p:nvGraphicFramePr>
        <p:xfrm>
          <a:off x="467544" y="1700808"/>
          <a:ext cx="7848872" cy="464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4608512"/>
                <a:gridCol w="2592288"/>
              </a:tblGrid>
              <a:tr h="7404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Ф.И. обучающегося</a:t>
                      </a:r>
                      <a:endParaRPr lang="ru-RU" dirty="0"/>
                    </a:p>
                  </a:txBody>
                  <a:tcPr/>
                </a:tc>
              </a:tr>
              <a:tr h="4116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Заимствованные</a:t>
                      </a:r>
                      <a:r>
                        <a:rPr lang="ru-RU" sz="2000" baseline="0" dirty="0" smtClean="0"/>
                        <a:t> слова в русском языке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Черемных Елизавета</a:t>
                      </a:r>
                      <a:endParaRPr lang="ru-RU" sz="2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Историзмы и</a:t>
                      </a:r>
                      <a:r>
                        <a:rPr lang="ru-RU" sz="2000" baseline="0" dirty="0" smtClean="0"/>
                        <a:t> архаизмы в сказках А.С. Пушкина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Анкушин Семён</a:t>
                      </a:r>
                      <a:endParaRPr lang="ru-RU" sz="2000" dirty="0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Мой «Гарри Поттер»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Баландина Елизавета</a:t>
                      </a:r>
                      <a:endParaRPr lang="ru-RU" sz="20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Словарь футболиста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Губанов Артём</a:t>
                      </a:r>
                      <a:endParaRPr lang="ru-RU" sz="2000" dirty="0"/>
                    </a:p>
                  </a:txBody>
                  <a:tcPr/>
                </a:tc>
              </a:tr>
              <a:tr h="4983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Составление лингвистических</a:t>
                      </a:r>
                      <a:r>
                        <a:rPr lang="ru-RU" sz="2000" baseline="0" dirty="0" smtClean="0"/>
                        <a:t> сказок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Сачкова Валерия</a:t>
                      </a:r>
                      <a:endParaRPr lang="ru-RU" sz="20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Популярные</a:t>
                      </a:r>
                      <a:r>
                        <a:rPr lang="ru-RU" sz="2000" baseline="0" dirty="0" smtClean="0"/>
                        <a:t> стили живописи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Александрова Полина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759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105" y="188640"/>
            <a:ext cx="8783752" cy="4017600"/>
          </a:xfrm>
        </p:spPr>
        <p:txBody>
          <a:bodyPr/>
          <a:lstStyle/>
          <a:p>
            <a:r>
              <a:rPr lang="ru-RU" dirty="0" smtClean="0"/>
              <a:t>2. Участие в волонтёрском движении «Амарант»</a:t>
            </a:r>
          </a:p>
          <a:p>
            <a:pPr marL="45720" indent="0">
              <a:buNone/>
            </a:pPr>
            <a:r>
              <a:rPr lang="ru-RU" u="sng" dirty="0" smtClean="0"/>
              <a:t>Цель работы:</a:t>
            </a:r>
            <a:r>
              <a:rPr lang="ru-RU" dirty="0" smtClean="0"/>
              <a:t> привлечь обучающихся к работе по оказанию помощи пожилым людям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2290" name="Picture 2" descr="C:\Users\Чечулины\Desktop\амара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5" y="2420888"/>
            <a:ext cx="5050968" cy="312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Чечулины\Desktop\Катя_телефон_фото\Camera\20180512_1218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26186" y="1874616"/>
            <a:ext cx="5304537" cy="394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6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8748" y="188640"/>
            <a:ext cx="7364289" cy="3286080"/>
          </a:xfrm>
        </p:spPr>
        <p:txBody>
          <a:bodyPr/>
          <a:lstStyle/>
          <a:p>
            <a:r>
              <a:rPr lang="ru-RU" dirty="0" smtClean="0"/>
              <a:t>3. Проведение тематических классных вечеров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3314" name="Picture 2" descr="C:\Users\Чечулины\Desktop\Катя_телефон_фото\Camera\20180420_181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76574" y="1448887"/>
            <a:ext cx="345638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Чечулины\Desktop\Катя_телефон_фото\Camera\20181129_121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72680" y="1627850"/>
            <a:ext cx="3964673" cy="223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Чечулины\Desktop\Катя_телефон_фото\Camera\20181026_1815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" y="3717032"/>
            <a:ext cx="525391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Чечулины\Desktop\Катя_телефон_фото\Camera\20181130_1811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31202" y="3140968"/>
            <a:ext cx="46085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664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784976" cy="4089608"/>
          </a:xfrm>
        </p:spPr>
        <p:txBody>
          <a:bodyPr/>
          <a:lstStyle/>
          <a:p>
            <a:r>
              <a:rPr lang="ru-RU" dirty="0" smtClean="0"/>
              <a:t>4.Спортивные и </a:t>
            </a:r>
          </a:p>
          <a:p>
            <a:pPr marL="45720" indent="0">
              <a:buNone/>
            </a:pPr>
            <a:r>
              <a:rPr lang="ru-RU" dirty="0" smtClean="0"/>
              <a:t>туристические походы, </a:t>
            </a:r>
          </a:p>
          <a:p>
            <a:pPr marL="45720" indent="0">
              <a:buNone/>
            </a:pPr>
            <a:r>
              <a:rPr lang="ru-RU" dirty="0" smtClean="0"/>
              <a:t>поездки</a:t>
            </a:r>
            <a:endParaRPr lang="ru-RU" dirty="0"/>
          </a:p>
        </p:txBody>
      </p:sp>
      <p:pic>
        <p:nvPicPr>
          <p:cNvPr id="14338" name="Picture 2" descr="C:\Users\Чечулины\Desktop\поезд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5383947" cy="302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Чечулины\Desktop\кичи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739797" cy="487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Чечулины\Desktop\охо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65" y="3403206"/>
            <a:ext cx="540277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06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7364288" cy="4089608"/>
          </a:xfrm>
        </p:spPr>
        <p:txBody>
          <a:bodyPr/>
          <a:lstStyle/>
          <a:p>
            <a:r>
              <a:rPr lang="ru-RU" dirty="0" smtClean="0"/>
              <a:t>5. Участие в общешкольных мероприятиях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5362" name="Picture 2" descr="C:\Users\Чечулины\Desktop\Катя_телефон_фото\Camera\20181227_130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532859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Чечулины\Desktop\Катя_телефон_фото\Camera\20181227_115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24028" y="2600908"/>
            <a:ext cx="49685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Чечулины\Desktop\ми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92088"/>
            <a:ext cx="5184576" cy="27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87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40960" cy="1143000"/>
          </a:xfrm>
        </p:spPr>
        <p:txBody>
          <a:bodyPr/>
          <a:lstStyle/>
          <a:p>
            <a:pPr algn="l"/>
            <a:r>
              <a:rPr lang="en-US" sz="4000" dirty="0" smtClean="0"/>
              <a:t>V. </a:t>
            </a:r>
            <a:r>
              <a:rPr lang="ru-RU" sz="4000" dirty="0" smtClean="0"/>
              <a:t>Учебно-материальная база.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84784"/>
            <a:ext cx="7776864" cy="5184576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1. Постоянное оборудование</a:t>
            </a:r>
          </a:p>
          <a:p>
            <a:pPr marL="45720" indent="0">
              <a:buNone/>
            </a:pPr>
            <a:r>
              <a:rPr lang="ru-RU" sz="2900" dirty="0" smtClean="0"/>
              <a:t>Учительский </a:t>
            </a:r>
            <a:r>
              <a:rPr lang="ru-RU" sz="2900" dirty="0"/>
              <a:t>стол </a:t>
            </a:r>
            <a:r>
              <a:rPr lang="ru-RU" sz="2900" dirty="0" smtClean="0"/>
              <a:t>1</a:t>
            </a:r>
            <a:endParaRPr lang="ru-RU" sz="2900" dirty="0"/>
          </a:p>
          <a:p>
            <a:pPr marL="45720" indent="0">
              <a:buNone/>
            </a:pPr>
            <a:r>
              <a:rPr lang="ru-RU" sz="2900" dirty="0" smtClean="0"/>
              <a:t>Парты </a:t>
            </a:r>
            <a:r>
              <a:rPr lang="ru-RU" sz="2900" dirty="0"/>
              <a:t>двухместные 15</a:t>
            </a:r>
          </a:p>
          <a:p>
            <a:pPr marL="45720" indent="0">
              <a:buNone/>
            </a:pPr>
            <a:r>
              <a:rPr lang="ru-RU" sz="2900" dirty="0" smtClean="0"/>
              <a:t>Стулья </a:t>
            </a:r>
            <a:r>
              <a:rPr lang="ru-RU" sz="2900" dirty="0"/>
              <a:t>ученические </a:t>
            </a:r>
            <a:r>
              <a:rPr lang="ru-RU" sz="2900" dirty="0" smtClean="0"/>
              <a:t>32</a:t>
            </a:r>
            <a:endParaRPr lang="ru-RU" sz="2900" dirty="0"/>
          </a:p>
          <a:p>
            <a:pPr marL="45720" indent="0">
              <a:buNone/>
            </a:pPr>
            <a:r>
              <a:rPr lang="ru-RU" sz="2900" dirty="0" smtClean="0"/>
              <a:t>Доска </a:t>
            </a:r>
            <a:r>
              <a:rPr lang="ru-RU" sz="2900" dirty="0"/>
              <a:t>школьная 1</a:t>
            </a:r>
          </a:p>
          <a:p>
            <a:pPr marL="45720" indent="0">
              <a:buNone/>
            </a:pPr>
            <a:r>
              <a:rPr lang="ru-RU" sz="2900" dirty="0" smtClean="0"/>
              <a:t>Шкафы </a:t>
            </a:r>
            <a:r>
              <a:rPr lang="ru-RU" sz="2900" dirty="0"/>
              <a:t>2</a:t>
            </a:r>
          </a:p>
          <a:p>
            <a:pPr marL="45720" indent="0">
              <a:buNone/>
            </a:pPr>
            <a:r>
              <a:rPr lang="ru-RU" sz="2900" dirty="0" smtClean="0"/>
              <a:t>Жалюзи</a:t>
            </a:r>
            <a:r>
              <a:rPr lang="ru-RU" sz="2900" dirty="0"/>
              <a:t>  3</a:t>
            </a:r>
          </a:p>
          <a:p>
            <a:pPr marL="45720" indent="0">
              <a:buNone/>
            </a:pPr>
            <a:r>
              <a:rPr lang="ru-RU" sz="2900" dirty="0" smtClean="0"/>
              <a:t>Стенд </a:t>
            </a:r>
            <a:r>
              <a:rPr lang="ru-RU" sz="2900" dirty="0"/>
              <a:t>«Классный уголок» 1</a:t>
            </a:r>
          </a:p>
          <a:p>
            <a:pPr marL="45720" indent="0">
              <a:buNone/>
            </a:pPr>
            <a:r>
              <a:rPr lang="ru-RU" sz="2900" dirty="0" smtClean="0"/>
              <a:t>Стенд </a:t>
            </a:r>
            <a:r>
              <a:rPr lang="ru-RU" sz="2900" dirty="0"/>
              <a:t>для сменной информации </a:t>
            </a:r>
            <a:r>
              <a:rPr lang="ru-RU" sz="2900" dirty="0" smtClean="0"/>
              <a:t>2</a:t>
            </a:r>
            <a:endParaRPr lang="ru-RU" sz="2900" dirty="0"/>
          </a:p>
          <a:p>
            <a:pPr marL="45720" indent="0">
              <a:buNone/>
            </a:pPr>
            <a:r>
              <a:rPr lang="ru-RU" sz="2900" dirty="0" smtClean="0"/>
              <a:t>Экран </a:t>
            </a:r>
            <a:r>
              <a:rPr lang="ru-RU" sz="2900" dirty="0"/>
              <a:t>1</a:t>
            </a:r>
          </a:p>
          <a:p>
            <a:pPr marL="45720" indent="0">
              <a:buNone/>
            </a:pPr>
            <a:r>
              <a:rPr lang="ru-RU" sz="2900" dirty="0" smtClean="0"/>
              <a:t>Портреты </a:t>
            </a:r>
            <a:r>
              <a:rPr lang="ru-RU" sz="2900" dirty="0"/>
              <a:t>писателей </a:t>
            </a:r>
          </a:p>
          <a:p>
            <a:r>
              <a:rPr lang="ru-RU" sz="2900" b="1" i="1" dirty="0" smtClean="0"/>
              <a:t>2. Технические </a:t>
            </a:r>
            <a:r>
              <a:rPr lang="ru-RU" sz="2900" b="1" i="1" dirty="0"/>
              <a:t>средства </a:t>
            </a:r>
            <a:r>
              <a:rPr lang="ru-RU" sz="2900" b="1" i="1" dirty="0" smtClean="0"/>
              <a:t>обучения</a:t>
            </a:r>
            <a:endParaRPr lang="ru-RU" sz="2900" dirty="0"/>
          </a:p>
          <a:p>
            <a:pPr marL="45720" indent="0">
              <a:buNone/>
            </a:pPr>
            <a:r>
              <a:rPr lang="ru-RU" sz="2900" dirty="0" smtClean="0"/>
              <a:t>Компьютер </a:t>
            </a:r>
            <a:r>
              <a:rPr lang="ru-RU" sz="2900" dirty="0"/>
              <a:t>1</a:t>
            </a:r>
          </a:p>
          <a:p>
            <a:pPr marL="45720" indent="0">
              <a:buNone/>
            </a:pPr>
            <a:r>
              <a:rPr lang="ru-RU" sz="2900" dirty="0" smtClean="0"/>
              <a:t>Проектор </a:t>
            </a:r>
            <a:r>
              <a:rPr lang="ru-RU" sz="2900" dirty="0"/>
              <a:t>1</a:t>
            </a:r>
          </a:p>
          <a:p>
            <a:pPr marL="45720" indent="0">
              <a:buNone/>
            </a:pPr>
            <a:r>
              <a:rPr lang="ru-RU" sz="2900" dirty="0" smtClean="0"/>
              <a:t>Колонки </a:t>
            </a:r>
            <a:r>
              <a:rPr lang="ru-RU" sz="2900" dirty="0"/>
              <a:t>2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12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36903" cy="646008"/>
          </a:xfrm>
        </p:spPr>
        <p:txBody>
          <a:bodyPr/>
          <a:lstStyle/>
          <a:p>
            <a:pPr algn="ctr"/>
            <a:r>
              <a:rPr lang="ru-RU" dirty="0" smtClean="0">
                <a:latin typeface="Bookman Old Style" pitchFamily="18" charset="0"/>
              </a:rPr>
              <a:t>Греф Екатерина Владимировна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026" name="Picture 2" descr="C:\Users\Чечулины\Desktop\EmL1U_7hy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3910384" cy="44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6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280920" cy="6525344"/>
          </a:xfrm>
        </p:spPr>
        <p:txBody>
          <a:bodyPr>
            <a:normAutofit fontScale="47500" lnSpcReduction="20000"/>
          </a:bodyPr>
          <a:lstStyle/>
          <a:p>
            <a:r>
              <a:rPr lang="ru-RU" sz="2500" b="1" i="1" dirty="0" smtClean="0"/>
              <a:t>3. Учебно-методическая </a:t>
            </a:r>
            <a:r>
              <a:rPr lang="ru-RU" sz="2500" b="1" i="1" dirty="0"/>
              <a:t>и справочная литература. </a:t>
            </a:r>
            <a:endParaRPr lang="ru-RU" sz="2500" b="1" i="1" dirty="0" smtClean="0"/>
          </a:p>
          <a:p>
            <a:pPr marL="45720" indent="0">
              <a:buNone/>
            </a:pPr>
            <a:r>
              <a:rPr lang="ru-RU" sz="2500" b="1" i="1" dirty="0" smtClean="0"/>
              <a:t>- Словари:</a:t>
            </a:r>
          </a:p>
          <a:p>
            <a:pPr marL="45720" indent="0">
              <a:buNone/>
            </a:pPr>
            <a:r>
              <a:rPr lang="ru-RU" sz="2500" b="1" i="1" dirty="0" smtClean="0"/>
              <a:t>1. «Словарь русского языка», </a:t>
            </a:r>
            <a:r>
              <a:rPr lang="ru-RU" sz="2500" b="1" i="1" dirty="0" err="1" smtClean="0"/>
              <a:t>С.И.Ожегов</a:t>
            </a:r>
            <a:r>
              <a:rPr lang="ru-RU" sz="2500" b="1" i="1" dirty="0" smtClean="0"/>
              <a:t>, М: «ОНИКС. Мир и образование»</a:t>
            </a:r>
          </a:p>
          <a:p>
            <a:pPr marL="45720" indent="0">
              <a:buNone/>
            </a:pPr>
            <a:r>
              <a:rPr lang="ru-RU" sz="2500" b="1" i="1" dirty="0" smtClean="0"/>
              <a:t>2. «Орфографический словарь русского языка», Ю.В. </a:t>
            </a:r>
            <a:r>
              <a:rPr lang="ru-RU" sz="2500" b="1" i="1" dirty="0" err="1" smtClean="0"/>
              <a:t>Алабугина</a:t>
            </a:r>
            <a:r>
              <a:rPr lang="ru-RU" sz="2500" b="1" i="1" dirty="0" smtClean="0"/>
              <a:t>, М: изд. АСТ</a:t>
            </a:r>
          </a:p>
          <a:p>
            <a:pPr marL="45720" indent="0">
              <a:buNone/>
            </a:pPr>
            <a:r>
              <a:rPr lang="ru-RU" sz="2500" b="1" i="1" dirty="0" smtClean="0"/>
              <a:t>3. «Орфографический словарь», Т.А. Спиридонова, М: </a:t>
            </a:r>
            <a:r>
              <a:rPr lang="ru-RU" sz="2500" b="1" i="1" dirty="0" err="1" smtClean="0"/>
              <a:t>Рипол</a:t>
            </a:r>
            <a:r>
              <a:rPr lang="ru-RU" sz="2500" b="1" i="1" dirty="0" smtClean="0"/>
              <a:t> классик</a:t>
            </a:r>
          </a:p>
          <a:p>
            <a:pPr marL="45720" indent="0">
              <a:buNone/>
            </a:pPr>
            <a:r>
              <a:rPr lang="ru-RU" sz="2500" b="1" i="1" dirty="0" smtClean="0"/>
              <a:t>4. «Толковый словарь», С.Г. </a:t>
            </a:r>
            <a:r>
              <a:rPr lang="ru-RU" sz="2500" b="1" i="1" dirty="0" err="1" smtClean="0"/>
              <a:t>Трясогузова</a:t>
            </a:r>
            <a:r>
              <a:rPr lang="ru-RU" sz="2500" b="1" i="1" dirty="0" smtClean="0"/>
              <a:t>, М: </a:t>
            </a:r>
            <a:r>
              <a:rPr lang="ru-RU" sz="2500" b="1" i="1" dirty="0" err="1" smtClean="0"/>
              <a:t>рипол</a:t>
            </a:r>
            <a:r>
              <a:rPr lang="ru-RU" sz="2500" b="1" i="1" dirty="0" smtClean="0"/>
              <a:t> классик</a:t>
            </a:r>
          </a:p>
          <a:p>
            <a:pPr marL="45720" indent="0">
              <a:buNone/>
            </a:pPr>
            <a:r>
              <a:rPr lang="ru-RU" sz="2500" b="1" i="1" dirty="0" smtClean="0"/>
              <a:t>5. «Словарь фразеологизмов», М.А. Котова, М: </a:t>
            </a:r>
            <a:r>
              <a:rPr lang="ru-RU" sz="2500" b="1" i="1" dirty="0" err="1" smtClean="0"/>
              <a:t>рипол</a:t>
            </a:r>
            <a:r>
              <a:rPr lang="ru-RU" sz="2500" b="1" i="1" dirty="0" smtClean="0"/>
              <a:t> </a:t>
            </a:r>
            <a:r>
              <a:rPr lang="ru-RU" sz="2500" b="1" i="1" dirty="0" err="1" smtClean="0"/>
              <a:t>класик</a:t>
            </a:r>
            <a:endParaRPr lang="ru-RU" sz="2500" b="1" i="1" dirty="0" smtClean="0"/>
          </a:p>
          <a:p>
            <a:pPr marL="45720" indent="0">
              <a:buNone/>
            </a:pPr>
            <a:r>
              <a:rPr lang="ru-RU" sz="2500" b="1" i="1" dirty="0" smtClean="0"/>
              <a:t>6. «Словарь иностранных слов», М.В. Петрова, </a:t>
            </a:r>
            <a:r>
              <a:rPr lang="ru-RU" sz="2500" b="1" i="1" dirty="0" err="1" smtClean="0"/>
              <a:t>рипол</a:t>
            </a:r>
            <a:r>
              <a:rPr lang="ru-RU" sz="2500" b="1" i="1" dirty="0" smtClean="0"/>
              <a:t> классик</a:t>
            </a:r>
          </a:p>
          <a:p>
            <a:pPr marL="45720" indent="0">
              <a:buNone/>
            </a:pPr>
            <a:r>
              <a:rPr lang="ru-RU" sz="2500" b="1" i="1" dirty="0" smtClean="0"/>
              <a:t>- Методическая литература:</a:t>
            </a:r>
          </a:p>
          <a:p>
            <a:pPr marL="45720" indent="0">
              <a:buNone/>
            </a:pPr>
            <a:r>
              <a:rPr lang="ru-RU" sz="2500" b="1" i="1" dirty="0" smtClean="0"/>
              <a:t>1. Поурочные разработки по русскому языку (универсальное издание), 5 класс, Н.В. Егорова, М: «ВАКО»</a:t>
            </a:r>
          </a:p>
          <a:p>
            <a:pPr marL="45720" indent="0">
              <a:buNone/>
            </a:pPr>
            <a:r>
              <a:rPr lang="ru-RU" sz="2500" b="1" i="1" dirty="0" smtClean="0"/>
              <a:t>2. Поурочные разработки по русскому языку, 6 класс, Л.М. </a:t>
            </a:r>
            <a:r>
              <a:rPr lang="ru-RU" sz="2500" b="1" i="1" dirty="0" err="1" smtClean="0"/>
              <a:t>Рыбченкова</a:t>
            </a:r>
            <a:r>
              <a:rPr lang="ru-RU" sz="2500" b="1" i="1" dirty="0" smtClean="0"/>
              <a:t>, М: изд. «Просвещение»</a:t>
            </a:r>
          </a:p>
          <a:p>
            <a:pPr marL="45720" indent="0">
              <a:buNone/>
            </a:pPr>
            <a:r>
              <a:rPr lang="ru-RU" sz="2500" b="1" i="1" dirty="0" smtClean="0"/>
              <a:t>3. Поурочные </a:t>
            </a:r>
            <a:r>
              <a:rPr lang="ru-RU" sz="2500" b="1" i="1" dirty="0"/>
              <a:t>разработки по русскому языку, </a:t>
            </a:r>
            <a:r>
              <a:rPr lang="ru-RU" sz="2500" b="1" i="1" dirty="0" smtClean="0"/>
              <a:t>7 </a:t>
            </a:r>
            <a:r>
              <a:rPr lang="ru-RU" sz="2500" b="1" i="1" dirty="0"/>
              <a:t>класс, Л.М. </a:t>
            </a:r>
            <a:r>
              <a:rPr lang="ru-RU" sz="2500" b="1" i="1" dirty="0" err="1"/>
              <a:t>Рыбченкова</a:t>
            </a:r>
            <a:r>
              <a:rPr lang="ru-RU" sz="2500" b="1" i="1" dirty="0"/>
              <a:t>, М: изд. «Просвещение»</a:t>
            </a:r>
          </a:p>
          <a:p>
            <a:pPr marL="45720" indent="0">
              <a:buNone/>
            </a:pPr>
            <a:r>
              <a:rPr lang="ru-RU" sz="2500" b="1" i="1" dirty="0"/>
              <a:t>4</a:t>
            </a:r>
            <a:r>
              <a:rPr lang="ru-RU" sz="2500" b="1" i="1" dirty="0" smtClean="0"/>
              <a:t>. Уроки литературы 6 класс, под ред. В.Ф. Чертова, М:изд. «Просвещение»</a:t>
            </a:r>
          </a:p>
          <a:p>
            <a:pPr marL="45720" indent="0">
              <a:buNone/>
            </a:pPr>
            <a:r>
              <a:rPr lang="ru-RU" sz="2500" b="1" i="1" dirty="0"/>
              <a:t>5</a:t>
            </a:r>
            <a:r>
              <a:rPr lang="ru-RU" sz="2500" b="1" i="1" dirty="0" smtClean="0"/>
              <a:t>. </a:t>
            </a:r>
            <a:r>
              <a:rPr lang="ru-RU" sz="2500" b="1" i="1" dirty="0"/>
              <a:t>Уроки литературы </a:t>
            </a:r>
            <a:r>
              <a:rPr lang="ru-RU" sz="2500" b="1" i="1" dirty="0" smtClean="0"/>
              <a:t>7 </a:t>
            </a:r>
            <a:r>
              <a:rPr lang="ru-RU" sz="2500" b="1" i="1" dirty="0"/>
              <a:t>класс, под ред. В.Ф. Чертова, М:изд. «Просвещение</a:t>
            </a:r>
            <a:r>
              <a:rPr lang="ru-RU" sz="2500" b="1" i="1" dirty="0" smtClean="0"/>
              <a:t>»</a:t>
            </a:r>
          </a:p>
          <a:p>
            <a:pPr marL="45720" indent="0">
              <a:buNone/>
            </a:pPr>
            <a:r>
              <a:rPr lang="ru-RU" sz="2500" b="1" i="1" dirty="0"/>
              <a:t>6</a:t>
            </a:r>
            <a:r>
              <a:rPr lang="ru-RU" sz="2500" b="1" i="1" dirty="0" smtClean="0"/>
              <a:t>. «Методика преподавания риторики», од ред. Н.А. </a:t>
            </a:r>
            <a:r>
              <a:rPr lang="ru-RU" sz="2500" b="1" i="1" dirty="0" err="1" smtClean="0"/>
              <a:t>Ипполитовой</a:t>
            </a:r>
            <a:r>
              <a:rPr lang="ru-RU" sz="2500" b="1" i="1" dirty="0" smtClean="0"/>
              <a:t>, М: изд. «Экзамен»</a:t>
            </a:r>
          </a:p>
          <a:p>
            <a:pPr marL="45720" indent="0">
              <a:buNone/>
            </a:pPr>
            <a:r>
              <a:rPr lang="ru-RU" sz="2500" b="1" i="1" dirty="0"/>
              <a:t>7</a:t>
            </a:r>
            <a:r>
              <a:rPr lang="ru-RU" sz="2500" b="1" i="1" dirty="0" smtClean="0"/>
              <a:t>. «Современные модели уроков русского языка в 5 – 9 классах», И.Г. </a:t>
            </a:r>
            <a:r>
              <a:rPr lang="ru-RU" sz="2500" b="1" i="1" dirty="0" err="1" smtClean="0"/>
              <a:t>Добротина</a:t>
            </a:r>
            <a:r>
              <a:rPr lang="ru-RU" sz="2500" b="1" i="1" dirty="0" smtClean="0"/>
              <a:t>, М: изд. «Просвещение»</a:t>
            </a:r>
          </a:p>
          <a:p>
            <a:pPr marL="45720" indent="0">
              <a:buNone/>
            </a:pPr>
            <a:r>
              <a:rPr lang="ru-RU" sz="2500" b="1" i="1" dirty="0" smtClean="0"/>
              <a:t>8. «Русский язык на отлично», Д.Э</a:t>
            </a:r>
            <a:r>
              <a:rPr lang="ru-RU" sz="2500" b="1" i="1" dirty="0"/>
              <a:t>. </a:t>
            </a:r>
            <a:r>
              <a:rPr lang="ru-RU" sz="2500" b="1" i="1" dirty="0" smtClean="0"/>
              <a:t>Розенталь, М: «Мир и образование» </a:t>
            </a:r>
          </a:p>
          <a:p>
            <a:pPr marL="45720" indent="0">
              <a:buNone/>
            </a:pPr>
            <a:r>
              <a:rPr lang="ru-RU" sz="2500" b="1" i="1" dirty="0" smtClean="0"/>
              <a:t>- Дидактический материал:</a:t>
            </a:r>
          </a:p>
          <a:p>
            <a:pPr marL="45720" indent="0">
              <a:buNone/>
            </a:pPr>
            <a:r>
              <a:rPr lang="ru-RU" sz="2500" b="1" i="1" dirty="0" smtClean="0"/>
              <a:t>1. «Русский язык. Готовимся к ГИА/ЕГЭ. Тесты, творческие работы, проекты», 6 класс, А.Г. </a:t>
            </a:r>
            <a:r>
              <a:rPr lang="ru-RU" sz="2500" b="1" i="1" dirty="0" err="1" smtClean="0"/>
              <a:t>Нарушевич</a:t>
            </a:r>
            <a:r>
              <a:rPr lang="ru-RU" sz="2500" b="1" i="1" dirty="0" smtClean="0"/>
              <a:t>, М: изд. «Просвещение»</a:t>
            </a:r>
          </a:p>
          <a:p>
            <a:pPr marL="45720" indent="0">
              <a:buNone/>
            </a:pPr>
            <a:r>
              <a:rPr lang="ru-RU" sz="2500" b="1" i="1" dirty="0" smtClean="0"/>
              <a:t>2. «Русский язык в схемах и таблицах», Е.В. </a:t>
            </a:r>
            <a:r>
              <a:rPr lang="ru-RU" sz="2500" b="1" i="1" dirty="0" err="1" smtClean="0"/>
              <a:t>Амелина</a:t>
            </a:r>
            <a:r>
              <a:rPr lang="ru-RU" sz="2500" b="1" i="1" dirty="0" smtClean="0"/>
              <a:t>, Ростов-на-Дону, изд. «Феникс»</a:t>
            </a:r>
          </a:p>
          <a:p>
            <a:pPr marL="45720" indent="0">
              <a:buNone/>
            </a:pPr>
            <a:r>
              <a:rPr lang="ru-RU" sz="2500" b="1" i="1" dirty="0" smtClean="0"/>
              <a:t>3. «Сборник упражнений по русскому языку», под ред. Л.Л. Касаткина, М: изд. «Просвещение»</a:t>
            </a:r>
          </a:p>
          <a:p>
            <a:pPr marL="45720" indent="0">
              <a:buNone/>
            </a:pPr>
            <a:r>
              <a:rPr lang="ru-RU" sz="2500" b="1" i="1" dirty="0" smtClean="0"/>
              <a:t>4. «Русский язык. Сочинение на лингвистическую тему», Г.Т. </a:t>
            </a:r>
            <a:r>
              <a:rPr lang="ru-RU" sz="2500" b="1" i="1" dirty="0" err="1" smtClean="0"/>
              <a:t>Егораева</a:t>
            </a:r>
            <a:r>
              <a:rPr lang="ru-RU" sz="2500" b="1" i="1" dirty="0" smtClean="0"/>
              <a:t>, М: изд. «Экзамен»</a:t>
            </a:r>
            <a:endParaRPr lang="ru-RU" sz="2500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495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Чечулины\Desktop\спс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3367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16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848872" cy="1143000"/>
          </a:xfrm>
        </p:spPr>
        <p:txBody>
          <a:bodyPr/>
          <a:lstStyle/>
          <a:p>
            <a:pPr algn="l"/>
            <a:r>
              <a:rPr lang="en-US" dirty="0" smtClean="0">
                <a:latin typeface="Bookman Old Style" pitchFamily="18" charset="0"/>
              </a:rPr>
              <a:t>I. </a:t>
            </a:r>
            <a:r>
              <a:rPr lang="ru-RU" dirty="0" smtClean="0">
                <a:latin typeface="Bookman Old Style" pitchFamily="18" charset="0"/>
              </a:rPr>
              <a:t>Общие сведения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3"/>
          </p:nvPr>
        </p:nvSpPr>
        <p:spPr>
          <a:xfrm>
            <a:off x="395288" y="1196752"/>
            <a:ext cx="8209160" cy="52565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Bookman Old Style" pitchFamily="18" charset="0"/>
              </a:rPr>
              <a:t>ФИО: Греф Екатерина Владимировна</a:t>
            </a:r>
          </a:p>
          <a:p>
            <a:r>
              <a:rPr lang="ru-RU" sz="2400" dirty="0" smtClean="0">
                <a:latin typeface="Bookman Old Style" pitchFamily="18" charset="0"/>
              </a:rPr>
              <a:t>Должность: учитель</a:t>
            </a:r>
          </a:p>
          <a:p>
            <a:r>
              <a:rPr lang="ru-RU" sz="2400" dirty="0" smtClean="0">
                <a:latin typeface="Bookman Old Style" pitchFamily="18" charset="0"/>
              </a:rPr>
              <a:t>Дата рождения: </a:t>
            </a:r>
            <a:r>
              <a:rPr lang="ru-RU" sz="2400" dirty="0">
                <a:latin typeface="Bookman Old Style" pitchFamily="18" charset="0"/>
              </a:rPr>
              <a:t>8</a:t>
            </a:r>
            <a:r>
              <a:rPr lang="ru-RU" sz="2400" dirty="0" smtClean="0">
                <a:latin typeface="Bookman Old Style" pitchFamily="18" charset="0"/>
              </a:rPr>
              <a:t> марта 1991</a:t>
            </a:r>
          </a:p>
          <a:p>
            <a:r>
              <a:rPr lang="ru-RU" sz="2400" dirty="0" smtClean="0">
                <a:latin typeface="Bookman Old Style" pitchFamily="18" charset="0"/>
              </a:rPr>
              <a:t>Специальность</a:t>
            </a:r>
            <a:r>
              <a:rPr lang="ru-RU" sz="2400" dirty="0" smtClean="0">
                <a:latin typeface="Bookman Old Style" pitchFamily="18" charset="0"/>
              </a:rPr>
              <a:t>: русский язык и литература</a:t>
            </a:r>
          </a:p>
          <a:p>
            <a:r>
              <a:rPr lang="ru-RU" sz="2400" dirty="0" smtClean="0">
                <a:latin typeface="Bookman Old Style" pitchFamily="18" charset="0"/>
              </a:rPr>
              <a:t>Квалификация: учитель русского языка и литературы основной общеобразовательной школы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Общий трудовой стаж: </a:t>
            </a: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4 года</a:t>
            </a:r>
            <a:endParaRPr lang="ru-RU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sz="2400" dirty="0" smtClean="0">
                <a:latin typeface="Bookman Old Style" pitchFamily="18" charset="0"/>
              </a:rPr>
              <a:t>Педагогический стаж: </a:t>
            </a:r>
            <a:r>
              <a:rPr lang="ru-RU" sz="2400" dirty="0" smtClean="0">
                <a:latin typeface="Bookman Old Style" pitchFamily="18" charset="0"/>
              </a:rPr>
              <a:t>4 </a:t>
            </a:r>
            <a:r>
              <a:rPr lang="ru-RU" sz="2400" dirty="0" smtClean="0">
                <a:latin typeface="Bookman Old Style" pitchFamily="18" charset="0"/>
              </a:rPr>
              <a:t>года</a:t>
            </a:r>
          </a:p>
          <a:p>
            <a:r>
              <a:rPr lang="ru-RU" sz="2400" dirty="0" smtClean="0">
                <a:latin typeface="Bookman Old Style" pitchFamily="18" charset="0"/>
              </a:rPr>
              <a:t>Стаж работы в данном ОУ: </a:t>
            </a:r>
            <a:r>
              <a:rPr lang="ru-RU" sz="2400" dirty="0" smtClean="0">
                <a:latin typeface="Bookman Old Style" pitchFamily="18" charset="0"/>
              </a:rPr>
              <a:t>4 </a:t>
            </a:r>
            <a:r>
              <a:rPr lang="ru-RU" sz="2400" dirty="0" smtClean="0">
                <a:latin typeface="Bookman Old Style" pitchFamily="18" charset="0"/>
              </a:rPr>
              <a:t>лет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Квалификационная категория: </a:t>
            </a: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первая</a:t>
            </a:r>
            <a:endParaRPr lang="ru-RU" sz="2400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0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720080"/>
          </a:xfrm>
        </p:spPr>
        <p:txBody>
          <a:bodyPr/>
          <a:lstStyle/>
          <a:p>
            <a:pPr algn="l"/>
            <a:r>
              <a:rPr lang="ru-RU" sz="2800" dirty="0" smtClean="0">
                <a:latin typeface="Bookman Old Style" pitchFamily="18" charset="0"/>
              </a:rPr>
              <a:t>Сведения о повышении квалификации</a:t>
            </a:r>
            <a:endParaRPr lang="ru-RU" sz="2800" dirty="0">
              <a:latin typeface="Bookman Old Style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0602362"/>
              </p:ext>
            </p:extLst>
          </p:nvPr>
        </p:nvGraphicFramePr>
        <p:xfrm>
          <a:off x="179512" y="980727"/>
          <a:ext cx="8712969" cy="54248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5795"/>
                <a:gridCol w="1158457"/>
                <a:gridCol w="2129996"/>
                <a:gridCol w="2135511"/>
                <a:gridCol w="1226829"/>
                <a:gridCol w="1506381"/>
              </a:tblGrid>
              <a:tr h="788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Bookman Old Style" pitchFamily="18" charset="0"/>
                        </a:rPr>
                        <a:t>Год</a:t>
                      </a:r>
                      <a:endParaRPr lang="ru-RU" sz="105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ookman Old Style" pitchFamily="18" charset="0"/>
                        </a:rPr>
                        <a:t>Дата обучения</a:t>
                      </a:r>
                      <a:endParaRPr lang="ru-RU" sz="105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ookman Old Style" pitchFamily="18" charset="0"/>
                        </a:rPr>
                        <a:t>Учреждение, проводившее повышение квалификации</a:t>
                      </a:r>
                      <a:endParaRPr lang="ru-RU" sz="105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ookman Old Style" pitchFamily="18" charset="0"/>
                        </a:rPr>
                        <a:t>Название курсов</a:t>
                      </a:r>
                      <a:endParaRPr lang="ru-RU" sz="1050" dirty="0">
                        <a:effectLst/>
                        <a:latin typeface="Bookman Old Style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ookman Old Style" pitchFamily="18" charset="0"/>
                        </a:rPr>
                        <a:t>(согласно документу)</a:t>
                      </a:r>
                      <a:endParaRPr lang="ru-RU" sz="105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Bookman Old Style" pitchFamily="18" charset="0"/>
                        </a:rPr>
                        <a:t>Количество часов (согласно документу)</a:t>
                      </a:r>
                      <a:endParaRPr lang="ru-RU" sz="105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Bookman Old Style" pitchFamily="18" charset="0"/>
                        </a:rPr>
                        <a:t>Наименование и номер документа</a:t>
                      </a:r>
                      <a:endParaRPr lang="ru-RU" sz="105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</a:tr>
              <a:tr h="107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2017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01</a:t>
                      </a:r>
                      <a:r>
                        <a:rPr lang="ru-RU" sz="1200" baseline="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 - </a:t>
                      </a:r>
                      <a:r>
                        <a:rPr lang="ru-RU" sz="12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28 февраля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АНОО ДПО Академия образования взрослых «Альтернатива»</a:t>
                      </a:r>
                      <a:endParaRPr lang="ru-RU" sz="1200" dirty="0" smtClean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«Реализация ФГОС</a:t>
                      </a:r>
                      <a:r>
                        <a:rPr lang="ru-RU" sz="1200" baseline="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 основного общего и среднего общего образования по русскому языку и литературе</a:t>
                      </a:r>
                      <a:r>
                        <a:rPr lang="ru-RU" sz="12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»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36 часов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Удостоверение 14 0465649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№ 158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</a:tr>
              <a:tr h="872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2018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  <a:ea typeface="+mn-ea"/>
                        </a:rPr>
                        <a:t>26</a:t>
                      </a:r>
                      <a:r>
                        <a:rPr lang="ru-RU" sz="1200" baseline="0" dirty="0" smtClean="0">
                          <a:effectLst/>
                          <a:latin typeface="Bookman Old Style" pitchFamily="18" charset="0"/>
                          <a:ea typeface="+mn-ea"/>
                        </a:rPr>
                        <a:t> - </a:t>
                      </a:r>
                      <a:r>
                        <a:rPr lang="ru-RU" sz="1200" dirty="0" smtClean="0">
                          <a:effectLst/>
                          <a:latin typeface="Bookman Old Style" pitchFamily="18" charset="0"/>
                          <a:ea typeface="+mn-ea"/>
                        </a:rPr>
                        <a:t>30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  <a:ea typeface="+mn-ea"/>
                        </a:rPr>
                        <a:t>марта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ГАОУ ДПО СО «ИРО»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«Тьюторское сопровождение обучающихся в практике реализации ФГОС СОО»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40 часов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Удостоверение </a:t>
                      </a:r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№ 802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</a:tr>
              <a:tr h="946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2018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  <a:ea typeface="+mn-ea"/>
                        </a:rPr>
                        <a:t>29</a:t>
                      </a:r>
                      <a:r>
                        <a:rPr lang="ru-RU" sz="1200" baseline="0" dirty="0" smtClean="0">
                          <a:effectLst/>
                          <a:latin typeface="Bookman Old Style" pitchFamily="18" charset="0"/>
                          <a:ea typeface="+mn-ea"/>
                        </a:rPr>
                        <a:t> – 31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Bookman Old Style" pitchFamily="18" charset="0"/>
                          <a:ea typeface="+mn-ea"/>
                        </a:rPr>
                        <a:t>марта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ГАОУ </a:t>
                      </a: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ДПО </a:t>
                      </a:r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СО «ИРО»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«Подготовка экспертов территориальных подкомиссий по русскому языку (ОГЭ)» </a:t>
                      </a:r>
                      <a:endParaRPr lang="ru-RU" sz="1200" u="none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24 </a:t>
                      </a: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часа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Удостоверение </a:t>
                      </a:r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№ 6315 от 06.04.2018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</a:tr>
              <a:tr h="645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2018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21</a:t>
                      </a:r>
                      <a:r>
                        <a:rPr lang="ru-RU" sz="1200" baseline="0" dirty="0" smtClean="0">
                          <a:effectLst/>
                          <a:latin typeface="Bookman Old Style" pitchFamily="18" charset="0"/>
                        </a:rPr>
                        <a:t> – 22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Bookman Old Style" pitchFamily="18" charset="0"/>
                        </a:rPr>
                        <a:t>мая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ГАОУ ДПО СО «ИРО»</a:t>
                      </a:r>
                      <a:endParaRPr lang="ru-RU" sz="1200" dirty="0" smtClean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«Технология реализации проектной деятельности школьников»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16 часов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Удостоверение №</a:t>
                      </a:r>
                      <a:r>
                        <a:rPr lang="ru-RU" sz="1200" baseline="0" dirty="0" smtClean="0">
                          <a:effectLst/>
                          <a:latin typeface="Bookman Old Style" pitchFamily="18" charset="0"/>
                        </a:rPr>
                        <a:t> 1651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</a:tr>
              <a:tr h="568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2018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12 – 16 ноября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ТИ НИЯУ «МИФИ»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«Развитие</a:t>
                      </a:r>
                      <a:r>
                        <a:rPr lang="ru-RU" sz="1200" baseline="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 профессиональных компетенций педагогов по обучению детей навыкам безопасного поведения на дорогах</a:t>
                      </a:r>
                      <a:r>
                        <a:rPr lang="ru-RU" sz="12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»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16 часов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Удостоверение</a:t>
                      </a:r>
                      <a:r>
                        <a:rPr lang="ru-RU" sz="1200" baseline="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ПК-2018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№ 1405</a:t>
                      </a:r>
                      <a:endParaRPr lang="ru-RU" sz="1200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6274" marR="2627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0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08912" cy="1890844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Bookman Old Style" pitchFamily="18" charset="0"/>
              </a:rPr>
              <a:t>Повышение квалификации (документы о повышении квалификации, название программы, дата прохождения)</a:t>
            </a:r>
          </a:p>
          <a:p>
            <a:r>
              <a:rPr lang="ru-RU" b="1" dirty="0" smtClean="0">
                <a:latin typeface="Bookman Old Style" pitchFamily="18" charset="0"/>
              </a:rPr>
              <a:t>1. Удостоверение; АНОО ДПО Академия образования взрослых «Альтернатива»; «Реализация ФГОС основного общего и среднего общего образования по русскому языку и литературе» (36 часов), 2017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3074" name="Picture 2" descr="C:\Users\Чечулины\Desktop\Катя_телефон_фото\дипломы\20190302_124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62473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352928" cy="3873584"/>
          </a:xfrm>
        </p:spPr>
        <p:txBody>
          <a:bodyPr/>
          <a:lstStyle/>
          <a:p>
            <a:r>
              <a:rPr lang="ru-RU" b="1" dirty="0">
                <a:latin typeface="Bookman Old Style" pitchFamily="18" charset="0"/>
              </a:rPr>
              <a:t>2</a:t>
            </a:r>
            <a:r>
              <a:rPr lang="ru-RU" b="1" dirty="0" smtClean="0">
                <a:latin typeface="Bookman Old Style" pitchFamily="18" charset="0"/>
              </a:rPr>
              <a:t>. Удостоверение; ГАОУ ДПО СО «ИРО»; «Тьюторское сопровождение обучающихся в практике реализации ФГОС СОО» (40 часов), 2018 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4098" name="Picture 2" descr="C:\Users\Чечулины\Desktop\Катя_телефон_фото\дипломы\20190302_124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22052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5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3945592"/>
          </a:xfrm>
        </p:spPr>
        <p:txBody>
          <a:bodyPr/>
          <a:lstStyle/>
          <a:p>
            <a:r>
              <a:rPr lang="ru-RU" b="1" dirty="0">
                <a:latin typeface="Bookman Old Style" pitchFamily="18" charset="0"/>
              </a:rPr>
              <a:t>3</a:t>
            </a:r>
            <a:r>
              <a:rPr lang="ru-RU" b="1" dirty="0" smtClean="0">
                <a:latin typeface="Bookman Old Style" pitchFamily="18" charset="0"/>
              </a:rPr>
              <a:t>. Удостоверение; ГАОУ ДПО СО «ИРО»; «Подготовка экспертов территориальных подкомиссий о русскому языку (ОГЭ)» (24 часа), 2018 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5122" name="Picture 2" descr="C:\Users\Чечулины\Desktop\Катя_телефон_фото\дипломы\20190302_124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63860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6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352928" cy="1368152"/>
          </a:xfrm>
        </p:spPr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4. Удостоверение; ГАОУ ДПО СО «ИРО»; «Технология организации проектной деятельности школьников» (16 часов), 2018 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6146" name="Picture 2" descr="C:\Users\Чечулины\Desktop\Катя_телефон_фото\дипломы\20190302_124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30714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68692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987</TotalTime>
  <Words>1013</Words>
  <Application>Microsoft Office PowerPoint</Application>
  <PresentationFormat>Экран (4:3)</PresentationFormat>
  <Paragraphs>248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Портфолио учителя</vt:lpstr>
      <vt:lpstr>Презентация PowerPoint</vt:lpstr>
      <vt:lpstr>Греф Екатерина Владимировна</vt:lpstr>
      <vt:lpstr>I. Общие сведения</vt:lpstr>
      <vt:lpstr>Сведения о повышении квалификации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УЧАСТИЕ ОБУЧАЮЩИХСЯ В КОНКУРСАХ, ОЛИМПИАДАХ </vt:lpstr>
      <vt:lpstr>III. Научно-методическая деятельность </vt:lpstr>
      <vt:lpstr>Презентация PowerPoint</vt:lpstr>
      <vt:lpstr>3. Тема самообразования </vt:lpstr>
      <vt:lpstr>4. Участие в… </vt:lpstr>
      <vt:lpstr>Презентация PowerPoint</vt:lpstr>
      <vt:lpstr>Презентация PowerPoint</vt:lpstr>
      <vt:lpstr>Презентация PowerPoint</vt:lpstr>
      <vt:lpstr>Презентация PowerPoint</vt:lpstr>
      <vt:lpstr>IV. Внеурочная деятельность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V. Учебно-материальная база.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учителя</dc:title>
  <dc:creator>мк</dc:creator>
  <cp:lastModifiedBy>Пользователь Windows</cp:lastModifiedBy>
  <cp:revision>63</cp:revision>
  <dcterms:created xsi:type="dcterms:W3CDTF">2012-12-18T12:03:34Z</dcterms:created>
  <dcterms:modified xsi:type="dcterms:W3CDTF">2021-04-20T17:37:59Z</dcterms:modified>
</cp:coreProperties>
</file>