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77" r:id="rId10"/>
    <p:sldId id="265" r:id="rId11"/>
    <p:sldId id="266" r:id="rId12"/>
    <p:sldId id="281" r:id="rId13"/>
    <p:sldId id="267" r:id="rId14"/>
    <p:sldId id="269" r:id="rId15"/>
    <p:sldId id="284" r:id="rId16"/>
    <p:sldId id="278" r:id="rId17"/>
    <p:sldId id="270" r:id="rId18"/>
    <p:sldId id="276" r:id="rId19"/>
    <p:sldId id="280" r:id="rId20"/>
    <p:sldId id="279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CC0000"/>
    <a:srgbClr val="EC8EEE"/>
    <a:srgbClr val="9933FF"/>
    <a:srgbClr val="0000FF"/>
    <a:srgbClr val="FFCCFF"/>
    <a:srgbClr val="CC99FF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494" autoAdjust="0"/>
    <p:restoredTop sz="94660"/>
  </p:normalViewPr>
  <p:slideViewPr>
    <p:cSldViewPr>
      <p:cViewPr varScale="1">
        <p:scale>
          <a:sx n="73" d="100"/>
          <a:sy n="73" d="100"/>
        </p:scale>
        <p:origin x="-1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81F2D-58B5-4DA6-9BDD-5544ECCB7A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FE2CF-290E-41A1-951B-517FCD638B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628A3-AB93-461F-A9F8-7B6E759E74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BA5DB-F9BE-45E5-8BFE-250264E8FB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2C8C1-1DF1-4B15-B3EB-C41A4FF0D7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8C7EEC-710C-449A-B30E-5D33DDBB23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83CD89-92B8-438B-AFE5-8CA5F2A2D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B7B520-629C-4095-B1C8-F9A9D76DA7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AF461-09A1-4AD9-ADA1-926EC472B8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44685-2004-4715-B6E2-899189AEE2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0C5E2-6A14-459C-90E0-7D9D23DFA7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73D8BA-4975-4812-B858-6335F27542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7BF06-DA13-43C2-A973-9CC80118C9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5A5DB1C3-7E04-4551-A566-2D5F5AE11D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5;&#1086;&#1083;&#1100;&#1079;&#1086;&#1074;&#1072;&#1090;&#1077;&#1083;&#1100;\&#1052;&#1086;&#1080;%20&#1076;&#1086;&#1082;&#1091;&#1084;&#1077;&#1085;&#1090;&#1099;\&#1052;&#1086;&#1080;%20&#1074;&#1077;&#1073;-&#1091;&#1079;&#1083;&#1099;\&#1084;&#1086;&#1081;_&#1091;&#1079;&#1077;&#1083;4\m33.wav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5;&#1086;&#1083;&#1100;&#1079;&#1086;&#1074;&#1072;&#1090;&#1077;&#1083;&#1100;\&#1052;&#1086;&#1080;%20&#1076;&#1086;&#1082;&#1091;&#1084;&#1077;&#1085;&#1090;&#1099;\&#1052;&#1086;&#1080;%20&#1074;&#1077;&#1073;-&#1091;&#1079;&#1083;&#1099;\&#1084;&#1086;&#1081;_&#1091;&#1079;&#1077;&#1083;4\r20.wav" TargetMode="Externa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124075" y="1844675"/>
            <a:ext cx="56880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Любовная лирика А.С. Пушкина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771775" y="2708275"/>
            <a:ext cx="4824413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Любви все возрасты покорны, 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Ёе порывы благотворны…</a:t>
            </a:r>
          </a:p>
          <a:p>
            <a:pPr>
              <a:spcBef>
                <a:spcPct val="50000"/>
              </a:spcBef>
              <a:defRPr/>
            </a:pPr>
            <a:r>
              <a:rPr lang="ru-RU" sz="2800">
                <a:solidFill>
                  <a:srgbClr val="660066"/>
                </a:solidFill>
                <a:latin typeface="Monotype Corsiva" pitchFamily="66" charset="0"/>
              </a:rPr>
              <a:t>                     </a:t>
            </a:r>
            <a:r>
              <a:rPr lang="ru-RU" sz="2800" b="1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А.С. Пушкин</a:t>
            </a:r>
            <a:endParaRPr lang="ru-RU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971550" y="692150"/>
            <a:ext cx="6840538" cy="10541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Я помню</a:t>
            </a:r>
          </a:p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чудное мгновение: </a:t>
            </a:r>
          </a:p>
        </p:txBody>
      </p:sp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250825" y="333375"/>
            <a:ext cx="8569325" cy="5983288"/>
          </a:xfrm>
          <a:prstGeom prst="rect">
            <a:avLst/>
          </a:prstGeom>
          <a:noFill/>
          <a:ln w="250825" cmpd="tri">
            <a:solidFill>
              <a:srgbClr val="EC8EE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2064" name="Picture 16" descr="angelok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9638" y="3573463"/>
            <a:ext cx="17589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Picture 18" descr="Рисунок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3644900"/>
            <a:ext cx="189547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65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50"/>
                            </p:stCondLst>
                            <p:childTnLst>
                              <p:par>
                                <p:cTn id="2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65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  <p:bldP spid="2053" grpId="0"/>
      <p:bldP spid="205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684213" y="1700213"/>
            <a:ext cx="5400675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Легенда о печальной судьбе представительницы знатного рода. Это предание о любви хана Кирим – Гирея к похищенной княжне Потоцкой, о том, как Зарема, любившая хана, убила Марию</a:t>
            </a:r>
          </a:p>
        </p:txBody>
      </p:sp>
      <p:sp>
        <p:nvSpPr>
          <p:cNvPr id="12297" name="AutoShape 9"/>
          <p:cNvSpPr>
            <a:spLocks noChangeArrowheads="1"/>
          </p:cNvSpPr>
          <p:nvPr/>
        </p:nvSpPr>
        <p:spPr bwMode="auto">
          <a:xfrm>
            <a:off x="468313" y="549275"/>
            <a:ext cx="5759450" cy="10795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b="1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«Фонтан любви», «Бахчисарайский фонтан»</a:t>
            </a:r>
          </a:p>
        </p:txBody>
      </p:sp>
      <p:sp>
        <p:nvSpPr>
          <p:cNvPr id="11268" name="Text Box 10"/>
          <p:cNvSpPr txBox="1">
            <a:spLocks noChangeArrowheads="1"/>
          </p:cNvSpPr>
          <p:nvPr/>
        </p:nvSpPr>
        <p:spPr bwMode="auto">
          <a:xfrm>
            <a:off x="250825" y="333375"/>
            <a:ext cx="8569325" cy="5983288"/>
          </a:xfrm>
          <a:prstGeom prst="rect">
            <a:avLst/>
          </a:prstGeom>
          <a:noFill/>
          <a:ln w="250825" cmpd="tri">
            <a:solidFill>
              <a:srgbClr val="EC8EE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12302" name="Picture 14" descr="Рисунок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2463" y="871538"/>
            <a:ext cx="7839075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3203575" y="692150"/>
            <a:ext cx="4032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Шедевр лирики Пушкина</a:t>
            </a:r>
            <a:r>
              <a:rPr lang="ru-RU" sz="2800" b="1">
                <a:latin typeface="Monotype Corsiva" pitchFamily="66" charset="0"/>
              </a:rPr>
              <a:t> 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755650" y="2924175"/>
            <a:ext cx="252095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</a:rPr>
              <a:t>Весна 1819 год, Петербург</a:t>
            </a:r>
          </a:p>
          <a:p>
            <a:pPr>
              <a:spcBef>
                <a:spcPct val="50000"/>
              </a:spcBef>
            </a:pPr>
            <a:endParaRPr lang="ru-RU" b="1">
              <a:solidFill>
                <a:srgbClr val="0000FF"/>
              </a:solidFill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5940425" y="2781300"/>
            <a:ext cx="2376488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</a:rPr>
              <a:t>Лето 1825 год,       Тригорское</a:t>
            </a:r>
          </a:p>
          <a:p>
            <a:pPr>
              <a:spcBef>
                <a:spcPct val="50000"/>
              </a:spcBef>
            </a:pPr>
            <a:endParaRPr lang="ru-RU" b="1">
              <a:solidFill>
                <a:srgbClr val="0000FF"/>
              </a:solidFill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2771775" y="1628775"/>
            <a:ext cx="44640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FF0000"/>
                </a:solidFill>
              </a:rPr>
              <a:t>Я помню чудное          мгновение</a:t>
            </a:r>
          </a:p>
        </p:txBody>
      </p:sp>
      <p:sp>
        <p:nvSpPr>
          <p:cNvPr id="12294" name="Text Box 19"/>
          <p:cNvSpPr txBox="1">
            <a:spLocks noChangeArrowheads="1"/>
          </p:cNvSpPr>
          <p:nvPr/>
        </p:nvSpPr>
        <p:spPr bwMode="auto">
          <a:xfrm>
            <a:off x="250825" y="333375"/>
            <a:ext cx="8569325" cy="5983288"/>
          </a:xfrm>
          <a:prstGeom prst="rect">
            <a:avLst/>
          </a:prstGeom>
          <a:noFill/>
          <a:ln w="250825" cmpd="tri">
            <a:solidFill>
              <a:srgbClr val="EC8EE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13332" name="Picture 20" descr="Рисунок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620713"/>
            <a:ext cx="181927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4" name="Picture 22" descr="Рисунок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338" y="4078288"/>
            <a:ext cx="3097212" cy="172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5" name="Picture 23" descr="Рисунок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825" y="4005263"/>
            <a:ext cx="2820988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6" name="m33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3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8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8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8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800"/>
                            </p:stCondLst>
                            <p:childTnLst>
                              <p:par>
                                <p:cTn id="2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8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4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36"/>
                </p:tgtEl>
              </p:cMediaNode>
            </p:audio>
          </p:childTnLst>
        </p:cTn>
      </p:par>
    </p:tnLst>
    <p:bldLst>
      <p:bldP spid="13316" grpId="0"/>
      <p:bldP spid="13318" grpId="0"/>
      <p:bldP spid="13319" grpId="0"/>
      <p:bldP spid="133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684213" y="1773238"/>
            <a:ext cx="71294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Образ героини создается с помощью «загадочных» слов: мимолетное виденье, «гений чистой красоты»</a:t>
            </a: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611188" y="3213100"/>
            <a:ext cx="54006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  <a:latin typeface="Monotype Corsiva" pitchFamily="66" charset="0"/>
              </a:rPr>
              <a:t>Героиня – призрак , таинственный и прекрасный. Возвышенная, идеальная, неземная и одновременно непостижимая, невыразимая, чудесная</a:t>
            </a:r>
          </a:p>
        </p:txBody>
      </p:sp>
      <p:sp>
        <p:nvSpPr>
          <p:cNvPr id="39946" name="AutoShape 10"/>
          <p:cNvSpPr>
            <a:spLocks noChangeArrowheads="1"/>
          </p:cNvSpPr>
          <p:nvPr/>
        </p:nvSpPr>
        <p:spPr bwMode="auto">
          <a:xfrm>
            <a:off x="827088" y="404813"/>
            <a:ext cx="7129462" cy="936625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2000" b="1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Автор преклоняется перед женщиной,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000" b="1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ставшей для него «гением чистой красоты»</a:t>
            </a:r>
            <a:endParaRPr lang="ru-RU" sz="2000">
              <a:latin typeface="Monotype Corsiva" pitchFamily="66" charset="0"/>
            </a:endParaRPr>
          </a:p>
        </p:txBody>
      </p:sp>
      <p:sp>
        <p:nvSpPr>
          <p:cNvPr id="39947" name="AutoShape 11"/>
          <p:cNvSpPr>
            <a:spLocks noChangeArrowheads="1"/>
          </p:cNvSpPr>
          <p:nvPr/>
        </p:nvSpPr>
        <p:spPr bwMode="auto">
          <a:xfrm>
            <a:off x="395288" y="5589588"/>
            <a:ext cx="5976937" cy="936625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Мгновение оказывается сильнее годов</a:t>
            </a:r>
          </a:p>
          <a:p>
            <a:pPr algn="ctr">
              <a:defRPr/>
            </a:pPr>
            <a:endParaRPr lang="ru-RU"/>
          </a:p>
        </p:txBody>
      </p:sp>
      <p:pic>
        <p:nvPicPr>
          <p:cNvPr id="39949" name="Picture 13" descr="Рисунок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3141663"/>
            <a:ext cx="2362200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4" grpId="0"/>
      <p:bldP spid="39945" grpId="0"/>
      <p:bldP spid="39946" grpId="0" animBg="1"/>
      <p:bldP spid="3994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9" name="Picture 13" descr="Рисунок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341438"/>
            <a:ext cx="3724275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395288" y="692150"/>
            <a:ext cx="3781425" cy="3744913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gradFill rotWithShape="1">
            <a:gsLst>
              <a:gs pos="0">
                <a:srgbClr val="FF0000">
                  <a:alpha val="60001"/>
                </a:srgbClr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FFFFFF"/>
                </a:solidFill>
                <a:latin typeface="Monotype Corsiva" pitchFamily="66" charset="0"/>
              </a:rPr>
              <a:t>Глинка,</a:t>
            </a:r>
          </a:p>
          <a:p>
            <a:pPr algn="ctr">
              <a:defRPr/>
            </a:pPr>
            <a:r>
              <a:rPr lang="ru-RU" sz="2400" b="1">
                <a:solidFill>
                  <a:srgbClr val="FFFFFF"/>
                </a:solidFill>
                <a:latin typeface="Monotype Corsiva" pitchFamily="66" charset="0"/>
              </a:rPr>
              <a:t> влюбившись</a:t>
            </a:r>
          </a:p>
          <a:p>
            <a:pPr algn="ctr">
              <a:defRPr/>
            </a:pPr>
            <a:r>
              <a:rPr lang="ru-RU" sz="2400" b="1">
                <a:solidFill>
                  <a:srgbClr val="FFFFFF"/>
                </a:solidFill>
                <a:latin typeface="Monotype Corsiva" pitchFamily="66" charset="0"/>
              </a:rPr>
              <a:t> в дочь АП Керн,</a:t>
            </a:r>
          </a:p>
          <a:p>
            <a:pPr algn="ctr">
              <a:defRPr/>
            </a:pPr>
            <a:r>
              <a:rPr lang="ru-RU" sz="2400" b="1">
                <a:solidFill>
                  <a:srgbClr val="FFFFFF"/>
                </a:solidFill>
                <a:latin typeface="Monotype Corsiva" pitchFamily="66" charset="0"/>
              </a:rPr>
              <a:t> написал музыку</a:t>
            </a:r>
          </a:p>
          <a:p>
            <a:pPr algn="ctr">
              <a:defRPr/>
            </a:pPr>
            <a:r>
              <a:rPr lang="ru-RU" sz="2400" b="1">
                <a:solidFill>
                  <a:srgbClr val="FFFFFF"/>
                </a:solidFill>
                <a:latin typeface="Monotype Corsiva" pitchFamily="66" charset="0"/>
              </a:rPr>
              <a:t> на стихи поэта</a:t>
            </a:r>
          </a:p>
          <a:p>
            <a:pPr algn="ctr">
              <a:defRPr/>
            </a:pPr>
            <a:endParaRPr lang="ru-RU" sz="2400" b="1">
              <a:solidFill>
                <a:srgbClr val="FFFFFF"/>
              </a:solidFill>
              <a:latin typeface="Monotype Corsiva" pitchFamily="66" charset="0"/>
            </a:endParaRPr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>
            <a:off x="3635375" y="2924175"/>
            <a:ext cx="2160588" cy="18002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1331913" y="5300663"/>
            <a:ext cx="53276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 sz="2400" b="1">
              <a:solidFill>
                <a:srgbClr val="66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  <a:p>
            <a:pPr>
              <a:defRPr/>
            </a:pPr>
            <a:endParaRPr lang="ru-RU" sz="2400" b="1">
              <a:solidFill>
                <a:srgbClr val="66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14347" name="WordArt 11"/>
          <p:cNvSpPr>
            <a:spLocks noChangeArrowheads="1" noChangeShapeType="1" noTextEdit="1"/>
          </p:cNvSpPr>
          <p:nvPr/>
        </p:nvSpPr>
        <p:spPr bwMode="auto">
          <a:xfrm>
            <a:off x="728663" y="4941888"/>
            <a:ext cx="7686675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Из одного шедевра родился второй</a:t>
            </a:r>
          </a:p>
        </p:txBody>
      </p:sp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250825" y="333375"/>
            <a:ext cx="8569325" cy="5983288"/>
          </a:xfrm>
          <a:prstGeom prst="rect">
            <a:avLst/>
          </a:prstGeom>
          <a:noFill/>
          <a:ln w="250825" cmpd="tri">
            <a:solidFill>
              <a:srgbClr val="EC8EE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6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6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6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/>
      <p:bldP spid="14343" grpId="0" animBg="1"/>
      <p:bldP spid="1434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331913" y="692150"/>
            <a:ext cx="5545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Петербург. Анета Оленина 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611188" y="1341438"/>
            <a:ext cx="38163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«Ёе глаза» </a:t>
            </a:r>
          </a:p>
          <a:p>
            <a:pPr>
              <a:spcBef>
                <a:spcPct val="50000"/>
              </a:spcBef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«Язык любви болтливой»</a:t>
            </a:r>
          </a:p>
          <a:p>
            <a:pPr>
              <a:spcBef>
                <a:spcPct val="50000"/>
              </a:spcBef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«Не пой, красавица, при мне</a:t>
            </a:r>
          </a:p>
        </p:txBody>
      </p:sp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5795963" y="2565400"/>
            <a:ext cx="28082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           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250825" y="4508500"/>
            <a:ext cx="37449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Любовь – светлая печаль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787900" y="4365625"/>
            <a:ext cx="3889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Самопожертвование во имя любимого человека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2124075" y="5084763"/>
            <a:ext cx="43926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Заканчивается молитвой о женщине: «… дай вам Бог любимой быть другим…»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1403350" y="3068638"/>
            <a:ext cx="5400675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</a:t>
            </a: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</a:t>
            </a: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Я вас любил» </a:t>
            </a:r>
          </a:p>
          <a:p>
            <a:pPr>
              <a:defRPr/>
            </a:pPr>
            <a:endParaRPr lang="ru-RU" sz="28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  <a:p>
            <a:pPr>
              <a:spcBef>
                <a:spcPct val="50000"/>
              </a:spcBef>
              <a:defRPr/>
            </a:pPr>
            <a:endParaRPr lang="ru-RU" sz="28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5369" name="Line 13"/>
          <p:cNvSpPr>
            <a:spLocks noChangeShapeType="1"/>
          </p:cNvSpPr>
          <p:nvPr/>
        </p:nvSpPr>
        <p:spPr bwMode="auto">
          <a:xfrm>
            <a:off x="4140200" y="45085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98" name="Line 14"/>
          <p:cNvSpPr>
            <a:spLocks noChangeShapeType="1"/>
          </p:cNvSpPr>
          <p:nvPr/>
        </p:nvSpPr>
        <p:spPr bwMode="auto">
          <a:xfrm flipH="1">
            <a:off x="3995738" y="3716338"/>
            <a:ext cx="0" cy="1512887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99" name="Line 15"/>
          <p:cNvSpPr>
            <a:spLocks noChangeShapeType="1"/>
          </p:cNvSpPr>
          <p:nvPr/>
        </p:nvSpPr>
        <p:spPr bwMode="auto">
          <a:xfrm flipH="1">
            <a:off x="2411413" y="3644900"/>
            <a:ext cx="1079500" cy="6477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00" name="Line 16"/>
          <p:cNvSpPr>
            <a:spLocks noChangeShapeType="1"/>
          </p:cNvSpPr>
          <p:nvPr/>
        </p:nvSpPr>
        <p:spPr bwMode="auto">
          <a:xfrm>
            <a:off x="4572000" y="3644900"/>
            <a:ext cx="1008063" cy="4318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73" name="Text Box 17"/>
          <p:cNvSpPr txBox="1">
            <a:spLocks noChangeArrowheads="1"/>
          </p:cNvSpPr>
          <p:nvPr/>
        </p:nvSpPr>
        <p:spPr bwMode="auto">
          <a:xfrm>
            <a:off x="250825" y="333375"/>
            <a:ext cx="8569325" cy="5983288"/>
          </a:xfrm>
          <a:prstGeom prst="rect">
            <a:avLst/>
          </a:prstGeom>
          <a:noFill/>
          <a:ln w="250825" cmpd="tri">
            <a:solidFill>
              <a:srgbClr val="EC8EE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6402" name="Oval 18" descr="Рисунок7"/>
          <p:cNvSpPr>
            <a:spLocks noChangeArrowheads="1"/>
          </p:cNvSpPr>
          <p:nvPr/>
        </p:nvSpPr>
        <p:spPr bwMode="auto">
          <a:xfrm>
            <a:off x="6084888" y="981075"/>
            <a:ext cx="2447925" cy="3024188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6404" name="r20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1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1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1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1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1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1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04"/>
                </p:tgtEl>
              </p:cMediaNode>
            </p:audio>
          </p:childTnLst>
        </p:cTn>
      </p:par>
    </p:tnLst>
    <p:bldLst>
      <p:bldP spid="16388" grpId="0"/>
      <p:bldP spid="16389" grpId="0"/>
      <p:bldP spid="16391" grpId="0"/>
      <p:bldP spid="16392" grpId="0"/>
      <p:bldP spid="16393" grpId="0"/>
      <p:bldP spid="16395" grpId="0"/>
      <p:bldP spid="16398" grpId="0" animBg="1"/>
      <p:bldP spid="16399" grpId="0" animBg="1"/>
      <p:bldP spid="16400" grpId="0" animBg="1"/>
      <p:bldP spid="1640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1116013" y="836613"/>
            <a:ext cx="66246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Наталья Николаевна Гончарова</a:t>
            </a: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611188" y="2276475"/>
            <a:ext cx="5040312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Все восторгались ее красотой, элегантностью. </a:t>
            </a:r>
          </a:p>
          <a:p>
            <a:pPr>
              <a:spcBef>
                <a:spcPct val="50000"/>
              </a:spcBef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«Она очень красива, и во всем облике есть что – то поэтическое»,- писал поэт о своей  будущей жене</a:t>
            </a: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250825" y="333375"/>
            <a:ext cx="8569325" cy="5983288"/>
          </a:xfrm>
          <a:prstGeom prst="rect">
            <a:avLst/>
          </a:prstGeom>
          <a:noFill/>
          <a:ln w="250825" cmpd="tri">
            <a:solidFill>
              <a:srgbClr val="EC8EE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3017" name="Oval 9" descr="Рисунок Натали"/>
          <p:cNvSpPr>
            <a:spLocks noChangeArrowheads="1"/>
          </p:cNvSpPr>
          <p:nvPr/>
        </p:nvSpPr>
        <p:spPr bwMode="auto">
          <a:xfrm>
            <a:off x="5651500" y="1773238"/>
            <a:ext cx="2881313" cy="3529012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9"/>
          <p:cNvSpPr txBox="1">
            <a:spLocks noChangeArrowheads="1"/>
          </p:cNvSpPr>
          <p:nvPr/>
        </p:nvSpPr>
        <p:spPr bwMode="auto">
          <a:xfrm>
            <a:off x="250825" y="333375"/>
            <a:ext cx="8569325" cy="5983288"/>
          </a:xfrm>
          <a:prstGeom prst="rect">
            <a:avLst/>
          </a:prstGeom>
          <a:noFill/>
          <a:ln w="250825" cmpd="tri">
            <a:solidFill>
              <a:srgbClr val="EC8EE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0730" name="AutoShape 10"/>
          <p:cNvSpPr>
            <a:spLocks noChangeArrowheads="1"/>
          </p:cNvSpPr>
          <p:nvPr/>
        </p:nvSpPr>
        <p:spPr bwMode="auto">
          <a:xfrm>
            <a:off x="3779838" y="692150"/>
            <a:ext cx="4105275" cy="4824413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Гляделась ли ты в зеркало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и уверилась ли ты,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что с твоим лицом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ничто не могло сравниться, </a:t>
            </a:r>
          </a:p>
          <a:p>
            <a:pPr algn="ctr">
              <a:spcBef>
                <a:spcPct val="50000"/>
              </a:spcBef>
              <a:buFontTx/>
              <a:buChar char="-"/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а душу твою я люблю ещё более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(из письма Пушкина к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Натальи Гончаровой)</a:t>
            </a:r>
          </a:p>
          <a:p>
            <a:pPr algn="ctr">
              <a:defRPr/>
            </a:pPr>
            <a:endParaRPr lang="ru-RU" sz="2400" b="1"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7412" name="Picture 11" descr="Рисунок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628775"/>
            <a:ext cx="2493962" cy="339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3" name="AutoShape 15"/>
          <p:cNvSpPr>
            <a:spLocks noChangeArrowheads="1"/>
          </p:cNvSpPr>
          <p:nvPr/>
        </p:nvSpPr>
        <p:spPr bwMode="auto">
          <a:xfrm>
            <a:off x="1547813" y="1125538"/>
            <a:ext cx="6767512" cy="8636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9933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>
                <a:solidFill>
                  <a:srgbClr val="EC8EE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«Чистейшей прелести чистейший образец»</a:t>
            </a:r>
            <a:endParaRPr lang="ru-RU" sz="2800" b="1">
              <a:solidFill>
                <a:srgbClr val="EC8EE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18435" name="Text Box 17"/>
          <p:cNvSpPr txBox="1">
            <a:spLocks noChangeArrowheads="1"/>
          </p:cNvSpPr>
          <p:nvPr/>
        </p:nvSpPr>
        <p:spPr bwMode="auto">
          <a:xfrm>
            <a:off x="250825" y="333375"/>
            <a:ext cx="8569325" cy="5983288"/>
          </a:xfrm>
          <a:prstGeom prst="rect">
            <a:avLst/>
          </a:prstGeom>
          <a:noFill/>
          <a:ln w="250825" cmpd="tri">
            <a:solidFill>
              <a:srgbClr val="EC8EE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17426" name="Picture 18"/>
          <p:cNvPicPr>
            <a:picLocks noChangeAspect="1" noChangeArrowheads="1"/>
          </p:cNvPicPr>
          <p:nvPr/>
        </p:nvPicPr>
        <p:blipFill>
          <a:blip r:embed="rId2"/>
          <a:srcRect l="35995" t="18134" r="35995" b="26166"/>
          <a:stretch>
            <a:fillRect/>
          </a:stretch>
        </p:blipFill>
        <p:spPr bwMode="auto">
          <a:xfrm>
            <a:off x="684213" y="2205038"/>
            <a:ext cx="2897187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7" name="Picture 19"/>
          <p:cNvPicPr>
            <a:picLocks noChangeAspect="1" noChangeArrowheads="1"/>
          </p:cNvPicPr>
          <p:nvPr/>
        </p:nvPicPr>
        <p:blipFill>
          <a:blip r:embed="rId3"/>
          <a:srcRect l="36748" t="19081" r="36998" b="26797"/>
          <a:stretch>
            <a:fillRect/>
          </a:stretch>
        </p:blipFill>
        <p:spPr bwMode="auto">
          <a:xfrm>
            <a:off x="611188" y="2119313"/>
            <a:ext cx="2981325" cy="383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8" name="Picture 20" descr="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7375" y="2100263"/>
            <a:ext cx="3005138" cy="384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9" name="Picture 21"/>
          <p:cNvPicPr>
            <a:picLocks noChangeAspect="1" noChangeArrowheads="1"/>
          </p:cNvPicPr>
          <p:nvPr/>
        </p:nvPicPr>
        <p:blipFill>
          <a:blip r:embed="rId5"/>
          <a:srcRect l="29880" t="19711" r="28993" b="24623"/>
          <a:stretch>
            <a:fillRect/>
          </a:stretch>
        </p:blipFill>
        <p:spPr bwMode="auto">
          <a:xfrm>
            <a:off x="611188" y="2133600"/>
            <a:ext cx="2979737" cy="383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30" name="Text Box 22"/>
          <p:cNvSpPr txBox="1">
            <a:spLocks noChangeArrowheads="1"/>
          </p:cNvSpPr>
          <p:nvPr/>
        </p:nvSpPr>
        <p:spPr bwMode="auto">
          <a:xfrm>
            <a:off x="3924300" y="4941888"/>
            <a:ext cx="46799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Чувство подлинной любви позволяет поэту увидеть в земной женщине отблеск небесного совершенства</a:t>
            </a:r>
          </a:p>
        </p:txBody>
      </p:sp>
      <p:sp>
        <p:nvSpPr>
          <p:cNvPr id="17435" name="Rectangle 27"/>
          <p:cNvSpPr>
            <a:spLocks noChangeArrowheads="1"/>
          </p:cNvSpPr>
          <p:nvPr/>
        </p:nvSpPr>
        <p:spPr bwMode="auto">
          <a:xfrm>
            <a:off x="2916238" y="476250"/>
            <a:ext cx="2736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Мадонна</a:t>
            </a:r>
          </a:p>
        </p:txBody>
      </p:sp>
      <p:pic>
        <p:nvPicPr>
          <p:cNvPr id="17436" name="Picture 28" descr="Рисунок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64163" y="2060575"/>
            <a:ext cx="290512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7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7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1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3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21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3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3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2" presetID="21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5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0"/>
                            </p:stCondLst>
                            <p:childTnLst>
                              <p:par>
                                <p:cTn id="2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650"/>
                            </p:stCondLst>
                            <p:childTnLst>
                              <p:par>
                                <p:cTn id="3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65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3" grpId="0" animBg="1"/>
      <p:bldP spid="17426" grpId="0"/>
      <p:bldP spid="17427" grpId="0"/>
      <p:bldP spid="17429" grpId="0"/>
      <p:bldP spid="17430" grpId="0"/>
      <p:bldP spid="174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684213" y="476250"/>
            <a:ext cx="76327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0000FF"/>
                </a:solidFill>
                <a:latin typeface="Times New Roman" pitchFamily="18" charset="0"/>
              </a:rPr>
              <a:t>Но для него Наталья Николаевна была не только светской красавицей, она дала Пушкину высокое и вместе с тем простое человеческое счастье, о котором так мечтал поэт</a:t>
            </a:r>
            <a:r>
              <a:rPr lang="ru-RU" sz="2400">
                <a:solidFill>
                  <a:srgbClr val="FF0066"/>
                </a:solidFill>
                <a:latin typeface="Times New Roman" pitchFamily="18" charset="0"/>
              </a:rPr>
              <a:t> .</a:t>
            </a:r>
          </a:p>
        </p:txBody>
      </p:sp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250825" y="333375"/>
            <a:ext cx="8569325" cy="5983288"/>
          </a:xfrm>
          <a:prstGeom prst="rect">
            <a:avLst/>
          </a:prstGeom>
          <a:noFill/>
          <a:ln w="250825" cmpd="tri">
            <a:solidFill>
              <a:srgbClr val="EC8EE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23560" name="Picture 8" descr="Рисунок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636838"/>
            <a:ext cx="73914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900113" y="765175"/>
            <a:ext cx="79200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Стихи Пушкина – вовсе не дневник его любовных побед и поражений</a:t>
            </a:r>
          </a:p>
        </p:txBody>
      </p: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323850" y="404813"/>
            <a:ext cx="8569325" cy="5983287"/>
          </a:xfrm>
          <a:prstGeom prst="rect">
            <a:avLst/>
          </a:prstGeom>
          <a:noFill/>
          <a:ln w="250825" cmpd="tri">
            <a:solidFill>
              <a:srgbClr val="EC8EE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0484" name="Rectangle 7"/>
          <p:cNvSpPr>
            <a:spLocks noChangeArrowheads="1"/>
          </p:cNvSpPr>
          <p:nvPr/>
        </p:nvSpPr>
        <p:spPr bwMode="auto">
          <a:xfrm>
            <a:off x="755650" y="1916113"/>
            <a:ext cx="5688013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FF"/>
                </a:solidFill>
                <a:latin typeface="Monotype Corsiva" pitchFamily="66" charset="0"/>
              </a:rPr>
              <a:t>В них запечатлена не только психологическая правда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FF"/>
                </a:solidFill>
                <a:latin typeface="Monotype Corsiva" pitchFamily="66" charset="0"/>
              </a:rPr>
              <a:t> любовных переживаний, 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FF"/>
                </a:solidFill>
                <a:latin typeface="Monotype Corsiva" pitchFamily="66" charset="0"/>
              </a:rPr>
              <a:t>но и выражены философские представления поэта о Женщине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FF"/>
                </a:solidFill>
                <a:latin typeface="Monotype Corsiva" pitchFamily="66" charset="0"/>
              </a:rPr>
              <a:t> как об источнике красоты, гармонии, неизъяснимых наслаждений.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FF"/>
                </a:solidFill>
                <a:latin typeface="Monotype Corsiva" pitchFamily="66" charset="0"/>
              </a:rPr>
              <a:t> Пушкин любил женщин, он воспел Женщину</a:t>
            </a:r>
          </a:p>
        </p:txBody>
      </p:sp>
      <p:pic>
        <p:nvPicPr>
          <p:cNvPr id="38920" name="Picture 8" descr="Рисунок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888" y="3284538"/>
            <a:ext cx="260985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16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187450" y="549275"/>
            <a:ext cx="7488238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 sz="3600"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ru-RU" sz="36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Изучение  любовной лирикой Пушкина </a:t>
            </a:r>
          </a:p>
          <a:p>
            <a:pPr>
              <a:spcBef>
                <a:spcPct val="50000"/>
              </a:spcBef>
              <a:defRPr/>
            </a:pPr>
            <a:endParaRPr lang="ru-RU" sz="36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042988" y="2133600"/>
            <a:ext cx="7272337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Задачи: </a:t>
            </a:r>
          </a:p>
          <a:p>
            <a:pPr>
              <a:buFontTx/>
              <a:buBlip>
                <a:blip r:embed="rId2"/>
              </a:buBlip>
              <a:defRPr/>
            </a:pPr>
            <a:r>
              <a:rPr lang="ru-RU"/>
              <a:t> </a:t>
            </a:r>
            <a:r>
              <a:rPr lang="ru-RU" sz="3200" b="1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вызвать интерес к личности и творчеству поэта; </a:t>
            </a:r>
          </a:p>
          <a:p>
            <a:pPr>
              <a:buFontTx/>
              <a:buBlip>
                <a:blip r:embed="rId2"/>
              </a:buBlip>
              <a:defRPr/>
            </a:pPr>
            <a:r>
              <a:rPr lang="ru-RU" sz="3200" b="1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Раскрыть духовный потенциала и творческое воображение учащихся</a:t>
            </a:r>
          </a:p>
          <a:p>
            <a:pPr>
              <a:buFontTx/>
              <a:buBlip>
                <a:blip r:embed="rId2"/>
              </a:buBlip>
              <a:defRPr/>
            </a:pPr>
            <a:r>
              <a:rPr lang="ru-RU" sz="3200" b="1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создать благоприятные условия для эстетического восприятия поэзии</a:t>
            </a:r>
          </a:p>
        </p:txBody>
      </p:sp>
      <p:pic>
        <p:nvPicPr>
          <p:cNvPr id="3076" name="Picture 9" descr="J02362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549275"/>
            <a:ext cx="979487" cy="107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6" name="WordArt 10"/>
          <p:cNvSpPr>
            <a:spLocks noChangeArrowheads="1" noChangeShapeType="1" noTextEdit="1"/>
          </p:cNvSpPr>
          <p:nvPr/>
        </p:nvSpPr>
        <p:spPr bwMode="auto">
          <a:xfrm>
            <a:off x="2627313" y="549275"/>
            <a:ext cx="3529012" cy="71913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Цель</a:t>
            </a:r>
          </a:p>
        </p:txBody>
      </p:sp>
      <p:sp>
        <p:nvSpPr>
          <p:cNvPr id="3078" name="Text Box 11"/>
          <p:cNvSpPr txBox="1">
            <a:spLocks noChangeArrowheads="1"/>
          </p:cNvSpPr>
          <p:nvPr/>
        </p:nvSpPr>
        <p:spPr bwMode="auto">
          <a:xfrm>
            <a:off x="250825" y="333375"/>
            <a:ext cx="8569325" cy="5983288"/>
          </a:xfrm>
          <a:prstGeom prst="rect">
            <a:avLst/>
          </a:prstGeom>
          <a:noFill/>
          <a:ln w="250825" cmpd="tri">
            <a:solidFill>
              <a:srgbClr val="EC8EE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1" grpId="0"/>
      <p:bldP spid="410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2555875" y="1773238"/>
            <a:ext cx="3816350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Я помню чудное мгновение: </a:t>
            </a:r>
          </a:p>
          <a:p>
            <a:pPr>
              <a:spcBef>
                <a:spcPct val="50000"/>
              </a:spcBef>
              <a:defRPr/>
            </a:pPr>
            <a:r>
              <a:rPr lang="ru-RU" sz="24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Передо мной явилась ты, </a:t>
            </a:r>
          </a:p>
          <a:p>
            <a:pPr>
              <a:spcBef>
                <a:spcPct val="50000"/>
              </a:spcBef>
              <a:defRPr/>
            </a:pPr>
            <a:r>
              <a:rPr lang="ru-RU" sz="24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Как </a:t>
            </a:r>
            <a:r>
              <a:rPr lang="ru-RU" sz="24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мимолетное</a:t>
            </a:r>
            <a:r>
              <a:rPr lang="ru-RU" sz="24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видение,</a:t>
            </a:r>
          </a:p>
          <a:p>
            <a:pPr>
              <a:spcBef>
                <a:spcPct val="50000"/>
              </a:spcBef>
              <a:defRPr/>
            </a:pPr>
            <a:r>
              <a:rPr lang="ru-RU" sz="24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Как гений чистой красоты</a:t>
            </a:r>
          </a:p>
        </p:txBody>
      </p:sp>
      <p:sp>
        <p:nvSpPr>
          <p:cNvPr id="21507" name="Text Box 6"/>
          <p:cNvSpPr txBox="1">
            <a:spLocks noChangeArrowheads="1"/>
          </p:cNvSpPr>
          <p:nvPr/>
        </p:nvSpPr>
        <p:spPr bwMode="auto">
          <a:xfrm>
            <a:off x="1258888" y="4365625"/>
            <a:ext cx="6408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9933FF"/>
                </a:solidFill>
                <a:latin typeface="Monotype Corsiva" pitchFamily="66" charset="0"/>
              </a:rPr>
              <a:t>    </a:t>
            </a:r>
          </a:p>
        </p:txBody>
      </p:sp>
      <p:sp>
        <p:nvSpPr>
          <p:cNvPr id="21508" name="Text Box 8"/>
          <p:cNvSpPr txBox="1">
            <a:spLocks noChangeArrowheads="1"/>
          </p:cNvSpPr>
          <p:nvPr/>
        </p:nvSpPr>
        <p:spPr bwMode="auto">
          <a:xfrm>
            <a:off x="250825" y="333375"/>
            <a:ext cx="8569325" cy="5983288"/>
          </a:xfrm>
          <a:prstGeom prst="rect">
            <a:avLst/>
          </a:prstGeom>
          <a:noFill/>
          <a:ln w="250825" cmpd="tri">
            <a:solidFill>
              <a:srgbClr val="EC8EE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1753" name="AutoShape 9"/>
          <p:cNvSpPr>
            <a:spLocks noChangeArrowheads="1"/>
          </p:cNvSpPr>
          <p:nvPr/>
        </p:nvSpPr>
        <p:spPr bwMode="auto">
          <a:xfrm>
            <a:off x="1403350" y="3933825"/>
            <a:ext cx="5975350" cy="1584325"/>
          </a:xfrm>
          <a:prstGeom prst="plaque">
            <a:avLst>
              <a:gd name="adj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ru-RU" sz="2400" b="1">
              <a:solidFill>
                <a:srgbClr val="9933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ru-RU" sz="2400" b="1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Мир этой строфы идеален.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400" b="1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Звучит вдохновенный гимн бытию,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400" b="1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гимн любви</a:t>
            </a:r>
          </a:p>
          <a:p>
            <a:pPr algn="ctr">
              <a:defRPr/>
            </a:pPr>
            <a:endParaRPr lang="ru-RU" sz="2400"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31754" name="AutoShape 10"/>
          <p:cNvSpPr>
            <a:spLocks noChangeArrowheads="1"/>
          </p:cNvSpPr>
          <p:nvPr/>
        </p:nvSpPr>
        <p:spPr bwMode="auto">
          <a:xfrm>
            <a:off x="971550" y="549275"/>
            <a:ext cx="7272338" cy="1081088"/>
          </a:xfrm>
          <a:prstGeom prst="plaque">
            <a:avLst>
              <a:gd name="adj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r>
              <a:rPr lang="ru-RU" b="1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Слова Пушкина входят в нас потоком целостного бытия:</a:t>
            </a:r>
          </a:p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3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  <p:bldP spid="31753" grpId="0" animBg="1"/>
      <p:bldP spid="3175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547813" y="692150"/>
            <a:ext cx="6553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>
                <a:solidFill>
                  <a:srgbClr val="FF0000"/>
                </a:solidFill>
                <a:latin typeface="Monotype Corsiva" pitchFamily="66" charset="0"/>
              </a:rPr>
              <a:t>Любовь – источник поэзии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539750" y="1268413"/>
            <a:ext cx="66960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Поэт не искал вечной любви, вечной для него была только потребность любить.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3200" b="1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Любовь у Пушкина раскрывается просто и глубоко, непосредственно и тепло</a:t>
            </a:r>
          </a:p>
        </p:txBody>
      </p:sp>
      <p:sp>
        <p:nvSpPr>
          <p:cNvPr id="4100" name="Text Box 12"/>
          <p:cNvSpPr txBox="1">
            <a:spLocks noChangeArrowheads="1"/>
          </p:cNvSpPr>
          <p:nvPr/>
        </p:nvSpPr>
        <p:spPr bwMode="auto">
          <a:xfrm>
            <a:off x="250825" y="333375"/>
            <a:ext cx="8569325" cy="5983288"/>
          </a:xfrm>
          <a:prstGeom prst="rect">
            <a:avLst/>
          </a:prstGeom>
          <a:noFill/>
          <a:ln w="250825" cmpd="tri">
            <a:solidFill>
              <a:srgbClr val="EC8EE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6158" name="Picture 14" descr="Рисунок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3933825"/>
            <a:ext cx="2760662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9" name="Picture 15" descr="Рисунок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3500438"/>
            <a:ext cx="2316162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11188" y="1196975"/>
            <a:ext cx="6048375" cy="499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Гоголь о лирике Пушкина: </a:t>
            </a:r>
          </a:p>
          <a:p>
            <a:pPr>
              <a:spcBef>
                <a:spcPct val="50000"/>
              </a:spcBef>
              <a:defRPr/>
            </a:pPr>
            <a:r>
              <a:rPr lang="ru-RU" sz="3200" b="1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«Здесь нет красноречия, здесь одна поэзия; никакого наружного блеска, все просто…всё исполнено внутреннего блеска; всё лаконизм, каким всегда бывает чистая поэзия. Слов немного, но они так точны, что обозначают все. В каждом слове бездна пространства; каждое слово необъятно, как поэт»</a:t>
            </a:r>
          </a:p>
        </p:txBody>
      </p:sp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50825" y="333375"/>
            <a:ext cx="8569325" cy="5983288"/>
          </a:xfrm>
          <a:prstGeom prst="rect">
            <a:avLst/>
          </a:prstGeom>
          <a:noFill/>
          <a:ln w="250825" cmpd="tri">
            <a:solidFill>
              <a:srgbClr val="EC8EE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7176" name="Picture 8" descr="Рисунок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692150"/>
            <a:ext cx="23241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258888" y="765175"/>
            <a:ext cx="54737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«На холмах Грузии лежит ночная мгла»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1116013" y="2924175"/>
            <a:ext cx="424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 b="1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539750" y="4149725"/>
            <a:ext cx="453707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Стихотворение волнует не словесной красивостью, а глубиной мысли и чувства</a:t>
            </a:r>
          </a:p>
        </p:txBody>
      </p:sp>
      <p:sp>
        <p:nvSpPr>
          <p:cNvPr id="6149" name="Text Box 8"/>
          <p:cNvSpPr txBox="1">
            <a:spLocks noChangeArrowheads="1"/>
          </p:cNvSpPr>
          <p:nvPr/>
        </p:nvSpPr>
        <p:spPr bwMode="auto">
          <a:xfrm>
            <a:off x="250825" y="333375"/>
            <a:ext cx="8569325" cy="5983288"/>
          </a:xfrm>
          <a:prstGeom prst="rect">
            <a:avLst/>
          </a:prstGeom>
          <a:noFill/>
          <a:ln w="250825" cmpd="tri">
            <a:solidFill>
              <a:srgbClr val="EC8EE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611188" y="1916113"/>
            <a:ext cx="5545137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>
                <a:solidFill>
                  <a:srgbClr val="EC8EE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Все слова и выражения просты, но все они </a:t>
            </a:r>
            <a:r>
              <a:rPr lang="ru-RU" sz="2000" b="1">
                <a:solidFill>
                  <a:srgbClr val="CC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складываются</a:t>
            </a:r>
            <a:r>
              <a:rPr lang="ru-RU" sz="2000" b="1">
                <a:solidFill>
                  <a:srgbClr val="EC8EE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в один музыкальный образ грустной и светлой печали.</a:t>
            </a:r>
          </a:p>
          <a:p>
            <a:pPr>
              <a:spcBef>
                <a:spcPct val="50000"/>
              </a:spcBef>
              <a:defRPr/>
            </a:pPr>
            <a:r>
              <a:rPr lang="ru-RU" sz="2000" b="1">
                <a:solidFill>
                  <a:srgbClr val="EC8EE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Источник печали – любовь, а любовь у поэта – жизнеутверждающее чувсвто</a:t>
            </a: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3543300" y="32464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ru-RU" b="1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6300788" y="5734050"/>
            <a:ext cx="2519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Мария Раевская</a:t>
            </a:r>
          </a:p>
        </p:txBody>
      </p:sp>
      <p:pic>
        <p:nvPicPr>
          <p:cNvPr id="8204" name="Picture 12" descr="Рисунок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1943100"/>
            <a:ext cx="2714625" cy="343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2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7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700"/>
                            </p:stCondLst>
                            <p:childTnLst>
                              <p:par>
                                <p:cTn id="2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201" grpId="0"/>
      <p:bldP spid="820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3059113" y="4221163"/>
            <a:ext cx="1008062" cy="6477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 flipH="1">
            <a:off x="5003800" y="4149725"/>
            <a:ext cx="1081088" cy="7921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2843213" y="4941888"/>
            <a:ext cx="38893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Пушкинская поэзия в целом</a:t>
            </a:r>
          </a:p>
        </p:txBody>
      </p:sp>
      <p:sp>
        <p:nvSpPr>
          <p:cNvPr id="9225" name="Oval 9"/>
          <p:cNvSpPr>
            <a:spLocks noChangeArrowheads="1"/>
          </p:cNvSpPr>
          <p:nvPr/>
        </p:nvSpPr>
        <p:spPr bwMode="auto">
          <a:xfrm>
            <a:off x="4500563" y="1844675"/>
            <a:ext cx="4175125" cy="2447925"/>
          </a:xfrm>
          <a:prstGeom prst="ellipse">
            <a:avLst/>
          </a:prstGeom>
          <a:solidFill>
            <a:srgbClr val="6600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Картина говорит звуками,</a:t>
            </a:r>
          </a:p>
          <a:p>
            <a:pPr algn="ctr">
              <a:defRPr/>
            </a:pPr>
            <a:r>
              <a:rPr lang="ru-RU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слова блещут красками, </a:t>
            </a:r>
          </a:p>
          <a:p>
            <a:pPr algn="ctr">
              <a:defRPr/>
            </a:pPr>
            <a:r>
              <a:rPr lang="ru-RU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звучат гармониею</a:t>
            </a:r>
          </a:p>
          <a:p>
            <a:pPr algn="ctr">
              <a:defRPr/>
            </a:pPr>
            <a:r>
              <a:rPr lang="ru-RU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и выражают разумную речь»</a:t>
            </a:r>
          </a:p>
          <a:p>
            <a:pPr algn="ctr">
              <a:defRPr/>
            </a:pPr>
            <a:endParaRPr lang="ru-RU" sz="24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9226" name="Oval 10"/>
          <p:cNvSpPr>
            <a:spLocks noChangeArrowheads="1"/>
          </p:cNvSpPr>
          <p:nvPr/>
        </p:nvSpPr>
        <p:spPr bwMode="auto">
          <a:xfrm>
            <a:off x="395288" y="1628775"/>
            <a:ext cx="3959225" cy="2736850"/>
          </a:xfrm>
          <a:prstGeom prst="ellipse">
            <a:avLst/>
          </a:prstGeom>
          <a:solidFill>
            <a:srgbClr val="6600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«Что это – поэзия,</a:t>
            </a:r>
          </a:p>
          <a:p>
            <a:pPr algn="ctr">
              <a:defRPr/>
            </a:pPr>
            <a:r>
              <a:rPr lang="ru-RU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живопись, музыка?...</a:t>
            </a:r>
          </a:p>
          <a:p>
            <a:pPr algn="ctr">
              <a:defRPr/>
            </a:pPr>
            <a:r>
              <a:rPr lang="ru-RU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      В.Г.Белинский</a:t>
            </a:r>
          </a:p>
        </p:txBody>
      </p:sp>
      <p:sp>
        <p:nvSpPr>
          <p:cNvPr id="9230" name="WordArt 14"/>
          <p:cNvSpPr>
            <a:spLocks noChangeArrowheads="1" noChangeShapeType="1" noTextEdit="1"/>
          </p:cNvSpPr>
          <p:nvPr/>
        </p:nvSpPr>
        <p:spPr bwMode="auto">
          <a:xfrm rot="279858">
            <a:off x="1476375" y="188913"/>
            <a:ext cx="5975350" cy="18002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1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Любовь - мелодия</a:t>
            </a:r>
          </a:p>
        </p:txBody>
      </p:sp>
      <p:sp>
        <p:nvSpPr>
          <p:cNvPr id="7176" name="Text Box 15"/>
          <p:cNvSpPr txBox="1">
            <a:spLocks noChangeArrowheads="1"/>
          </p:cNvSpPr>
          <p:nvPr/>
        </p:nvSpPr>
        <p:spPr bwMode="auto">
          <a:xfrm>
            <a:off x="250825" y="333375"/>
            <a:ext cx="8569325" cy="5983288"/>
          </a:xfrm>
          <a:prstGeom prst="rect">
            <a:avLst/>
          </a:prstGeom>
          <a:noFill/>
          <a:ln w="250825" cmpd="tri">
            <a:solidFill>
              <a:srgbClr val="EC8EE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1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1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100"/>
                            </p:stCondLst>
                            <p:childTnLst>
                              <p:par>
                                <p:cTn id="32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nimBg="1"/>
      <p:bldP spid="9222" grpId="1" animBg="1"/>
      <p:bldP spid="9223" grpId="0" animBg="1"/>
      <p:bldP spid="9223" grpId="1" animBg="1"/>
      <p:bldP spid="9224" grpId="0"/>
      <p:bldP spid="9225" grpId="0" animBg="1"/>
      <p:bldP spid="9226" grpId="0" animBg="1"/>
      <p:bldP spid="92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132138" y="1196975"/>
            <a:ext cx="53276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«…В самом стихе… есть что – то проникающее в самую глубь души. Это что – то и есть музыка»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95288" y="4221163"/>
            <a:ext cx="59769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«Из наслаждений жизни одной любви музыка уступает. Но и любовь - мелодия</a:t>
            </a:r>
          </a:p>
        </p:txBody>
      </p:sp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250825" y="333375"/>
            <a:ext cx="8569325" cy="5983288"/>
          </a:xfrm>
          <a:prstGeom prst="rect">
            <a:avLst/>
          </a:prstGeom>
          <a:noFill/>
          <a:ln w="250825" cmpd="tri">
            <a:solidFill>
              <a:srgbClr val="EC8EE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539750" y="3500438"/>
            <a:ext cx="2736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9933FF"/>
                </a:solidFill>
              </a:rPr>
              <a:t>П.И.Чайковский</a:t>
            </a:r>
          </a:p>
        </p:txBody>
      </p:sp>
      <p:pic>
        <p:nvPicPr>
          <p:cNvPr id="10254" name="Picture 14" descr="Рисунок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425" y="3429000"/>
            <a:ext cx="26098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6" name="Picture 16" descr="Рисунок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692150"/>
            <a:ext cx="19621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600"/>
                            </p:stCondLst>
                            <p:childTnLst>
                              <p:par>
                                <p:cTn id="2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600"/>
                            </p:stCondLst>
                            <p:childTnLst>
                              <p:par>
                                <p:cTn id="2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J02870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1700213"/>
            <a:ext cx="33845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2411413" y="981075"/>
            <a:ext cx="5616575" cy="436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Для вас, души моей царицы, 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Красавицы, для вас одних 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Времен минувших небылицы, 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В час досугов золотых, 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Под шепот старины болтливой, 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Рукою верной я писал… 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                            «Руслан и    Людмила»</a:t>
            </a:r>
          </a:p>
        </p:txBody>
      </p:sp>
      <p:sp>
        <p:nvSpPr>
          <p:cNvPr id="9220" name="Text Box 7"/>
          <p:cNvSpPr txBox="1">
            <a:spLocks noChangeArrowheads="1"/>
          </p:cNvSpPr>
          <p:nvPr/>
        </p:nvSpPr>
        <p:spPr bwMode="auto">
          <a:xfrm>
            <a:off x="250825" y="333375"/>
            <a:ext cx="8569325" cy="5983288"/>
          </a:xfrm>
          <a:prstGeom prst="rect">
            <a:avLst/>
          </a:prstGeom>
          <a:noFill/>
          <a:ln w="250825" cmpd="tri">
            <a:solidFill>
              <a:srgbClr val="EC8EE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11273" name="Picture 9" descr="J018921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3716338"/>
            <a:ext cx="2016125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8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8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бакунина"/>
          <p:cNvPicPr>
            <a:picLocks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627313" y="4076700"/>
            <a:ext cx="1441450" cy="1897063"/>
          </a:xfrm>
          <a:noFill/>
        </p:spPr>
      </p:pic>
      <p:pic>
        <p:nvPicPr>
          <p:cNvPr id="24580" name="Picture 4" descr="бакунина  п"/>
          <p:cNvPicPr>
            <a:picLocks noChangeAspect="1" noChangeArrowheads="1"/>
          </p:cNvPicPr>
          <p:nvPr>
            <p:ph sz="quarter" idx="2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68313" y="4076700"/>
            <a:ext cx="1497012" cy="1754188"/>
          </a:xfrm>
          <a:noFill/>
        </p:spPr>
      </p:pic>
      <p:pic>
        <p:nvPicPr>
          <p:cNvPr id="24581" name="Picture 5" descr="голицына"/>
          <p:cNvPicPr>
            <a:picLocks noChangeAspect="1" noChangeArrowheads="1"/>
          </p:cNvPicPr>
          <p:nvPr>
            <p:ph sz="quarter" idx="3"/>
          </p:nvPr>
        </p:nvPicPr>
        <p:blipFill>
          <a:blip r:embed="rId4">
            <a:clrChange>
              <a:clrFrom>
                <a:srgbClr val="FFFFEA"/>
              </a:clrFrom>
              <a:clrTo>
                <a:srgbClr val="FFFFEA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003800" y="1700213"/>
            <a:ext cx="1189038" cy="1787525"/>
          </a:xfrm>
          <a:noFill/>
        </p:spPr>
      </p:pic>
      <p:pic>
        <p:nvPicPr>
          <p:cNvPr id="24582" name="Picture 6" descr="раевская"/>
          <p:cNvPicPr>
            <a:picLocks noChangeAspect="1" noChangeArrowheads="1"/>
          </p:cNvPicPr>
          <p:nvPr>
            <p:ph sz="quarter" idx="4"/>
          </p:nvPr>
        </p:nvPicPr>
        <p:blipFill>
          <a:blip r:embed="rId5">
            <a:clrChange>
              <a:clrFrom>
                <a:srgbClr val="E7DCCA"/>
              </a:clrFrom>
              <a:clrTo>
                <a:srgbClr val="E7DCCA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877050" y="1196975"/>
            <a:ext cx="1449388" cy="1754188"/>
          </a:xfrm>
          <a:noFill/>
        </p:spPr>
      </p:pic>
      <p:pic>
        <p:nvPicPr>
          <p:cNvPr id="24583" name="Picture 7" descr="воронцова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85734D"/>
              </a:clrFrom>
              <a:clrTo>
                <a:srgbClr val="85734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9925" y="3933825"/>
            <a:ext cx="1468438" cy="183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8" descr="воронцовв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48263" y="4005263"/>
            <a:ext cx="14414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9" descr="k01143i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5288" y="1844675"/>
            <a:ext cx="1550987" cy="177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10" descr="гончарова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55875" y="1557338"/>
            <a:ext cx="1800225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2339975" y="476250"/>
            <a:ext cx="43195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>
                <a:solidFill>
                  <a:srgbClr val="99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Адресаты любовной лирики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4787900" y="3429000"/>
            <a:ext cx="2089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</a:rPr>
              <a:t>Е.Голицына</a:t>
            </a:r>
          </a:p>
        </p:txBody>
      </p:sp>
      <p:sp>
        <p:nvSpPr>
          <p:cNvPr id="10252" name="Text Box 13"/>
          <p:cNvSpPr txBox="1">
            <a:spLocks noChangeArrowheads="1"/>
          </p:cNvSpPr>
          <p:nvPr/>
        </p:nvSpPr>
        <p:spPr bwMode="auto">
          <a:xfrm>
            <a:off x="2700338" y="6586538"/>
            <a:ext cx="1511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1116013" y="5876925"/>
            <a:ext cx="2087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</a:rPr>
              <a:t>Е.Бакунина</a:t>
            </a: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468313" y="3716338"/>
            <a:ext cx="12239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</a:rPr>
              <a:t>А.Керн</a:t>
            </a:r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6877050" y="3068638"/>
            <a:ext cx="16557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</a:rPr>
              <a:t>М.Раевская</a:t>
            </a: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5580063" y="5734050"/>
            <a:ext cx="295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       </a:t>
            </a:r>
            <a:r>
              <a:rPr lang="ru-RU" b="1">
                <a:solidFill>
                  <a:srgbClr val="0000FF"/>
                </a:solidFill>
              </a:rPr>
              <a:t>Е.Воронцова</a:t>
            </a:r>
          </a:p>
        </p:txBody>
      </p:sp>
      <p:sp>
        <p:nvSpPr>
          <p:cNvPr id="24594" name="Text Box 18"/>
          <p:cNvSpPr txBox="1">
            <a:spLocks noChangeArrowheads="1"/>
          </p:cNvSpPr>
          <p:nvPr/>
        </p:nvSpPr>
        <p:spPr bwMode="auto">
          <a:xfrm>
            <a:off x="2411413" y="3633788"/>
            <a:ext cx="1873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</a:rPr>
              <a:t>Н.Гончарова</a:t>
            </a:r>
          </a:p>
        </p:txBody>
      </p:sp>
      <p:sp>
        <p:nvSpPr>
          <p:cNvPr id="10258" name="Text Box 19"/>
          <p:cNvSpPr txBox="1">
            <a:spLocks noChangeArrowheads="1"/>
          </p:cNvSpPr>
          <p:nvPr/>
        </p:nvSpPr>
        <p:spPr bwMode="auto">
          <a:xfrm>
            <a:off x="250825" y="333375"/>
            <a:ext cx="8569325" cy="5983288"/>
          </a:xfrm>
          <a:prstGeom prst="rect">
            <a:avLst/>
          </a:prstGeom>
          <a:noFill/>
          <a:ln w="250825" cmpd="tri">
            <a:solidFill>
              <a:srgbClr val="EC8EE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0" dur="2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0"/>
                            </p:stCondLst>
                            <p:childTnLst>
                              <p:par>
                                <p:cTn id="6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9" dur="2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/>
      <p:bldP spid="24587" grpId="1"/>
      <p:bldP spid="24588" grpId="0"/>
      <p:bldP spid="24590" grpId="0"/>
      <p:bldP spid="24591" grpId="0"/>
      <p:bldP spid="24592" grpId="0"/>
      <p:bldP spid="24593" grpId="0"/>
      <p:bldP spid="24594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</TotalTime>
  <Words>707</Words>
  <Application>Microsoft Office PowerPoint</Application>
  <PresentationFormat>Экран (4:3)</PresentationFormat>
  <Paragraphs>333</Paragraphs>
  <Slides>20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Monotype Corsiva</vt:lpstr>
      <vt:lpstr>Times New Roman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ГОУ</cp:lastModifiedBy>
  <cp:revision>47</cp:revision>
  <dcterms:created xsi:type="dcterms:W3CDTF">2007-01-19T14:16:24Z</dcterms:created>
  <dcterms:modified xsi:type="dcterms:W3CDTF">2010-02-16T17:29:08Z</dcterms:modified>
</cp:coreProperties>
</file>