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7" r:id="rId2"/>
    <p:sldId id="259" r:id="rId3"/>
    <p:sldId id="260" r:id="rId4"/>
    <p:sldId id="261" r:id="rId5"/>
    <p:sldId id="262" r:id="rId6"/>
    <p:sldId id="264" r:id="rId7"/>
    <p:sldId id="265" r:id="rId8"/>
    <p:sldId id="266" r:id="rId9"/>
    <p:sldId id="267" r:id="rId10"/>
    <p:sldId id="270" r:id="rId11"/>
    <p:sldId id="271" r:id="rId12"/>
    <p:sldId id="273" r:id="rId13"/>
    <p:sldId id="274" r:id="rId14"/>
    <p:sldId id="275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2A8A"/>
    <a:srgbClr val="0000CC"/>
    <a:srgbClr val="E7FFFF"/>
    <a:srgbClr val="FFFFCC"/>
    <a:srgbClr val="FFCCFF"/>
    <a:srgbClr val="F0FFDD"/>
    <a:srgbClr val="532476"/>
    <a:srgbClr val="CCFFFF"/>
    <a:srgbClr val="CC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322F7-82B8-41BE-A402-9658862F093E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40E5F8-AF81-4049-B207-02686B692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B4610-268D-4860-AD38-7426C6E1DBD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B4610-268D-4860-AD38-7426C6E1DBD7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409D-694E-418B-9C11-96F1A675217B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ACC93-B60C-4BE0-B700-A2FA4460F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409D-694E-418B-9C11-96F1A675217B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ACC93-B60C-4BE0-B700-A2FA4460F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409D-694E-418B-9C11-96F1A675217B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ACC93-B60C-4BE0-B700-A2FA4460F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409D-694E-418B-9C11-96F1A675217B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ACC93-B60C-4BE0-B700-A2FA4460F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409D-694E-418B-9C11-96F1A675217B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ACC93-B60C-4BE0-B700-A2FA4460F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409D-694E-418B-9C11-96F1A675217B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ACC93-B60C-4BE0-B700-A2FA4460F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409D-694E-418B-9C11-96F1A675217B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ACC93-B60C-4BE0-B700-A2FA4460F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409D-694E-418B-9C11-96F1A675217B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ACC93-B60C-4BE0-B700-A2FA4460F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409D-694E-418B-9C11-96F1A675217B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ACC93-B60C-4BE0-B700-A2FA4460F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409D-694E-418B-9C11-96F1A675217B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ACC93-B60C-4BE0-B700-A2FA4460F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4409D-694E-418B-9C11-96F1A675217B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ACC93-B60C-4BE0-B700-A2FA4460F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4409D-694E-418B-9C11-96F1A675217B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9ACC93-B60C-4BE0-B700-A2FA4460F2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Documents\&#1052;&#1072;&#1084;&#1080;&#1082;\&#1052;&#1072;&#1084;&#1080;&#1082;%201\&#1083;&#1080;&#1090;&#1077;&#1088;&#1072;&#1090;&#1091;&#1088;&#1072;%2011%20&#1082;&#1083;&#1072;&#1089;&#1089;\&#1040;&#1061;&#1052;&#1040;&#1058;&#1054;&#1042;&#1040;\&#1040;&#1053;&#1070;\skosd023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Documents\&#1052;&#1072;&#1084;&#1080;&#1082;\&#1052;&#1072;&#1084;&#1080;&#1082;%201\&#1083;&#1080;&#1090;&#1077;&#1088;&#1072;&#1090;&#1091;&#1088;&#1072;%2011%20&#1082;&#1083;&#1072;&#1089;&#1089;\&#1040;&#1061;&#1052;&#1040;&#1058;&#1054;&#1042;&#1040;\&#1040;&#1053;&#1070;\&#1089;&#1078;&#1072;&#1083;&#1072;%20&#1088;&#1091;&#1082;&#1080;.mp3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\&#1052;&#1072;&#1084;&#1080;&#1082;\&#1052;&#1072;&#1084;&#1080;&#1082;%201\&#1083;&#1080;&#1090;&#1077;&#1088;&#1072;&#1090;&#1091;&#1088;&#1072;%2011%20&#1082;&#1083;&#1072;&#1089;&#1089;\&#1040;&#1061;&#1052;&#1040;&#1058;&#1054;&#1042;&#1040;\&#1040;&#1053;&#1070;\Akhmatova_Pesnya_posledney_vstrechi_Ponomareva.mp3" TargetMode="Externa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Documents\&#1052;&#1072;&#1084;&#1080;&#1082;\&#1052;&#1072;&#1084;&#1080;&#1082;%201\&#1083;&#1080;&#1090;&#1077;&#1088;&#1072;&#1090;&#1091;&#1088;&#1072;%2011%20&#1082;&#1083;&#1072;&#1089;&#1089;\&#1040;&#1061;&#1052;&#1040;&#1058;&#1054;&#1042;&#1040;\&#1040;&#1053;&#1070;\Seroglaziy_korol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Documents\&#1052;&#1072;&#1084;&#1080;&#1082;\&#1052;&#1072;&#1084;&#1080;&#1082;%201\&#1083;&#1080;&#1090;&#1077;&#1088;&#1072;&#1090;&#1091;&#1088;&#1072;%2011%20&#1082;&#1083;&#1072;&#1089;&#1089;\&#1040;&#1061;&#1052;&#1040;&#1058;&#1054;&#1042;&#1040;\&#1040;&#1053;&#1070;\&#1087;&#1086;&#1084;&#1086;&#1083;&#1080;&#1089;&#1100;%20&#1086;%20&#1085;&#1080;&#1097;&#1077;&#1081;,%20&#1086;%20&#1087;&#1086;&#1090;&#1077;&#1088;&#1103;&#1085;&#1085;&#1086;&#1081;.mp3" TargetMode="Externa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\&#1052;&#1072;&#1084;&#1080;&#1082;\&#1052;&#1072;&#1084;&#1080;&#1082;%201\&#1083;&#1080;&#1090;&#1077;&#1088;&#1072;&#1090;&#1091;&#1088;&#1072;%2011%20&#1082;&#1083;&#1072;&#1089;&#1089;\&#1040;&#1061;&#1052;&#1040;&#1058;&#1054;&#1042;&#1040;\&#1040;&#1053;&#1070;\Ahmatova_19_iulya_1914_Ponomareva.mp3" TargetMode="Externa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Documents\&#1052;&#1072;&#1084;&#1080;&#1082;\&#1052;&#1072;&#1084;&#1080;&#1082;%201\&#1083;&#1080;&#1090;&#1077;&#1088;&#1072;&#1090;&#1091;&#1088;&#1072;%2011%20&#1082;&#1083;&#1072;&#1089;&#1089;\&#1040;&#1061;&#1052;&#1040;&#1058;&#1054;&#1042;&#1040;\&#1040;&#1053;&#1070;\&#1084;&#1085;&#1077;%20&#1075;&#1086;&#1083;&#1086;&#1089;%20&#1073;&#1099;&#1083;.mp3" TargetMode="Externa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Documents\&#1052;&#1072;&#1084;&#1080;&#1082;\&#1052;&#1072;&#1084;&#1080;&#1082;%201\&#1083;&#1080;&#1090;&#1077;&#1088;&#1072;&#1090;&#1091;&#1088;&#1072;%2011%20&#1082;&#1083;&#1072;&#1089;&#1089;\&#1040;&#1061;&#1052;&#1040;&#1058;&#1054;&#1042;&#1040;\&#1040;&#1053;&#1070;\Akhmatova_ne_s_temi_ya_Tarasova.mp3" TargetMode="Externa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\&#1052;&#1072;&#1084;&#1080;&#1082;\&#1052;&#1072;&#1084;&#1080;&#1082;%201\&#1083;&#1080;&#1090;&#1077;&#1088;&#1072;&#1090;&#1091;&#1088;&#1072;%2011%20&#1082;&#1083;&#1072;&#1089;&#1089;\&#1040;&#1061;&#1052;&#1040;&#1058;&#1054;&#1042;&#1040;\&#1040;&#1053;&#1070;\kamburova09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\&#1052;&#1072;&#1084;&#1080;&#1082;\&#1052;&#1072;&#1084;&#1080;&#1082;%201\&#1083;&#1080;&#1090;&#1077;&#1088;&#1072;&#1090;&#1091;&#1088;&#1072;%2011%20&#1082;&#1083;&#1072;&#1089;&#1089;\&#1040;&#1061;&#1052;&#1040;&#1058;&#1054;&#1042;&#1040;\&#1040;&#1053;&#1070;\track05.mp3" TargetMode="Externa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Documents\&#1052;&#1072;&#1084;&#1080;&#1082;\&#1052;&#1072;&#1084;&#1080;&#1082;%201\&#1083;&#1080;&#1090;&#1077;&#1088;&#1072;&#1090;&#1091;&#1088;&#1072;%2011%20&#1082;&#1083;&#1072;&#1089;&#1089;\&#1040;&#1061;&#1052;&#1040;&#1058;&#1054;&#1042;&#1040;\&#1040;&#1053;&#1070;\&#1103;%20&#1075;&#1086;&#1083;&#1086;&#1089;%20&#1074;&#1072;&#1096;.mp3" TargetMode="Externa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Documents\&#1052;&#1072;&#1084;&#1080;&#1082;\&#1052;&#1072;&#1084;&#1080;&#1082;%201\&#1083;&#1080;&#1090;&#1077;&#1088;&#1072;&#1090;&#1091;&#1088;&#1072;%2011%20&#1082;&#1083;&#1072;&#1089;&#1089;\&#1040;&#1061;&#1052;&#1040;&#1058;&#1054;&#1042;&#1040;\&#1040;&#1053;&#1070;\akhmatova_25_smuglyj_otrok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214290"/>
            <a:ext cx="5357850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4282" y="5286388"/>
            <a:ext cx="65008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Анна Андреевна Ахматова 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skosd02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01090" y="6429396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001024" y="6072206"/>
            <a:ext cx="914400" cy="642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4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3429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1714488"/>
            <a:ext cx="3436239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214290"/>
            <a:ext cx="4429155" cy="569595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214290"/>
            <a:ext cx="4110228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428604"/>
            <a:ext cx="4400550" cy="626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9124" y="214290"/>
            <a:ext cx="4500563" cy="64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5984" y="214290"/>
            <a:ext cx="5115306" cy="645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сжала ру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9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0"/>
                            </p:stCondLst>
                            <p:childTnLst>
                              <p:par>
                                <p:cTn id="28" presetID="9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9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000"/>
                            </p:stCondLst>
                            <p:childTnLst>
                              <p:par>
                                <p:cTn id="40" presetID="9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0"/>
                            </p:stCondLst>
                            <p:childTnLst>
                              <p:par>
                                <p:cTn id="49" presetID="9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000"/>
                            </p:stCondLst>
                            <p:childTnLst>
                              <p:par>
                                <p:cTn id="58" presetID="9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 anchor="t"/>
          <a:lstStyle/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Акмеизм 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401080" cy="5286412"/>
          </a:xfrm>
        </p:spPr>
        <p:txBody>
          <a:bodyPr>
            <a:noAutofit/>
          </a:bodyPr>
          <a:lstStyle/>
          <a:p>
            <a:pPr marL="0" indent="446088">
              <a:lnSpc>
                <a:spcPct val="120000"/>
              </a:lnSpc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АКМЕИЗМ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(от греч. </a:t>
            </a:r>
            <a:r>
              <a:rPr lang="ru-RU" sz="2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akme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– высшая степень чего-либо, расцвет) – вышедшее из символизма литературное течение русской поэзии начала XX в. (А.А. Ахматова, Н.С.Гумилев, С.М.Городецкий, О.Э.Мандельштам и др.)</a:t>
            </a:r>
          </a:p>
          <a:p>
            <a:pPr marL="0" indent="446088">
              <a:lnSpc>
                <a:spcPct val="120000"/>
              </a:lnSpc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противовес туманности, зыбкости, «таинственным мирам» символизма провозглашал стремление к «прекрасной ясности» (М. А. Кузмин), воспевал «радостное любование бытием»  (Н. С. Гумилев), призывал открыть заново красоту и ценность человеческого бытия.</a:t>
            </a:r>
          </a:p>
          <a:p>
            <a:pPr marL="0" indent="446088">
              <a:lnSpc>
                <a:spcPct val="120000"/>
              </a:lnSpc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 основе – простота и ясность поэтического языка, строгость поэтической композиции, стремление создавать точные, зримые образы и прямо называть предметы. </a:t>
            </a:r>
            <a:r>
              <a:rPr lang="ru-RU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            </a:t>
            </a:r>
          </a:p>
          <a:p>
            <a:pPr>
              <a:lnSpc>
                <a:spcPct val="120000"/>
              </a:lnSpc>
              <a:buNone/>
            </a:pPr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              </a:t>
            </a:r>
            <a:r>
              <a:rPr lang="ru-RU" sz="2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Словарь литературоведческих терминов</a:t>
            </a:r>
            <a:endParaRPr lang="ru-RU" sz="20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с одним вырезанным углом 17"/>
          <p:cNvSpPr/>
          <p:nvPr/>
        </p:nvSpPr>
        <p:spPr>
          <a:xfrm>
            <a:off x="4786314" y="1857364"/>
            <a:ext cx="3643338" cy="4214842"/>
          </a:xfrm>
          <a:prstGeom prst="snip1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5072074"/>
            <a:ext cx="4000528" cy="1214446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34" y="3429000"/>
            <a:ext cx="4071966" cy="1428760"/>
          </a:xfrm>
          <a:prstGeom prst="roundRect">
            <a:avLst/>
          </a:prstGeom>
          <a:solidFill>
            <a:srgbClr val="F0F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1714488"/>
            <a:ext cx="4000528" cy="1428760"/>
          </a:xfrm>
          <a:prstGeom prst="roundRect">
            <a:avLst/>
          </a:prstGeom>
          <a:solidFill>
            <a:srgbClr val="E7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42852"/>
            <a:ext cx="6142863" cy="1472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14282" y="1643050"/>
            <a:ext cx="43577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Акмеисты пытались заново открыть ценность человеческой жизни, ценность простого предметного мира, первоначальную ценность слова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3357562"/>
            <a:ext cx="42148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 Акмеисты выработали тонкие способы передачи внутреннего мира лирического героя – через психологически значимый жест, движение,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деталь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5072074"/>
            <a:ext cx="4143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Манера «материализации» переживаний была характерна прежде всего для творчества Анны Ахматовой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857752" y="2000240"/>
            <a:ext cx="37147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Молюсь оконному лучу —</a:t>
            </a:r>
          </a:p>
          <a:p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Он бледен, тонок, прям.</a:t>
            </a:r>
          </a:p>
          <a:p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Сегодня с утра я молчу,</a:t>
            </a:r>
          </a:p>
          <a:p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А сердце — пополам.</a:t>
            </a:r>
          </a:p>
          <a:p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На рукомойнике моем</a:t>
            </a:r>
          </a:p>
          <a:p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Позеленела медь,</a:t>
            </a:r>
          </a:p>
          <a:p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Но так играет луч на нем,</a:t>
            </a:r>
          </a:p>
          <a:p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Что весело глядеть.</a:t>
            </a:r>
          </a:p>
          <a:p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Такой невинный и простой</a:t>
            </a:r>
          </a:p>
          <a:p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В вечерней тишине,</a:t>
            </a:r>
          </a:p>
          <a:p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Но в этой храмине пустой</a:t>
            </a:r>
          </a:p>
          <a:p>
            <a:pPr marL="2511425" indent="-2511425">
              <a:buNone/>
            </a:pPr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Он словно праздник золотой</a:t>
            </a:r>
          </a:p>
          <a:p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И утешенье мне.</a:t>
            </a:r>
          </a:p>
          <a:p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                                           1909</a:t>
            </a:r>
            <a:endParaRPr lang="ru-RU" dirty="0">
              <a:solidFill>
                <a:srgbClr val="612A8A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 animBg="1"/>
      <p:bldP spid="10" grpId="0" animBg="1"/>
      <p:bldP spid="8" grpId="0" animBg="1"/>
      <p:bldP spid="7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5929354" cy="511156"/>
          </a:xfrm>
        </p:spPr>
        <p:txBody>
          <a:bodyPr anchor="t">
            <a:normAutofit fontScale="90000"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Поэтические сборники</a:t>
            </a:r>
            <a:endParaRPr lang="ru-RU" sz="28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785794"/>
            <a:ext cx="3214709" cy="4643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00166" y="5429264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1912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0107">
            <a:off x="6143636" y="785794"/>
            <a:ext cx="2714645" cy="414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127232">
            <a:off x="1571604" y="1071546"/>
            <a:ext cx="514353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857620" y="500063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1917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00892" y="357166"/>
            <a:ext cx="867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1914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58378">
            <a:off x="4786314" y="2714620"/>
            <a:ext cx="4000496" cy="267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6215074" y="535782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1921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910" y="5786454"/>
            <a:ext cx="7429552" cy="543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  <a:buClr>
                <a:schemeClr val="tx1"/>
              </a:buClr>
            </a:pPr>
            <a:r>
              <a:rPr lang="ru-RU" sz="2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u="sng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1922 – «</a:t>
            </a:r>
            <a:r>
              <a:rPr lang="en-US" sz="2000" b="1" u="sng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Anno Domini MCMXXI</a:t>
            </a:r>
            <a:r>
              <a:rPr lang="ru-RU" sz="2000" b="1" u="sng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» («В лето Господне 1921»)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 anchor="t">
            <a:norm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Первый сборник стихов «Вечер» (1912)</a:t>
            </a:r>
            <a:endParaRPr lang="ru-RU" sz="28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1071546"/>
            <a:ext cx="4500594" cy="5214974"/>
          </a:xfrm>
        </p:spPr>
        <p:txBody>
          <a:bodyPr>
            <a:normAutofit lnSpcReduction="10000"/>
          </a:bodyPr>
          <a:lstStyle/>
          <a:p>
            <a:pPr marL="0" indent="265113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Любовные чувства представали в «Вечере» в разных обличьях, но героиня неизменно оказывалась страдающей, обманутой, отвергнутой. </a:t>
            </a:r>
          </a:p>
          <a:p>
            <a:pPr marL="0" indent="265113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«Она первая обнаружила, что быть нелюбимой поэтично», – писал об Ахматовой К.Чуковский. </a:t>
            </a:r>
          </a:p>
          <a:p>
            <a:pPr marL="0" indent="265113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В несчастной любви Ахматовой виделось не проклятье, а источник творчества: три части сборника были названы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«Любовь», «Обман», «Муза». </a:t>
            </a:r>
          </a:p>
          <a:p>
            <a:pPr marL="0" indent="265113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Изящество и хрупкая женственность сочетались в поэзии Ахматовой с не по-женски мужественным принятием страдания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230988">
            <a:off x="558759" y="1173681"/>
            <a:ext cx="3524250" cy="528641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«Песня последней встречи» (1911)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5040"/>
          </a:xfrm>
        </p:spPr>
        <p:txBody>
          <a:bodyPr/>
          <a:lstStyle/>
          <a:p>
            <a:pPr>
              <a:buNone/>
            </a:pPr>
            <a:r>
              <a:rPr lang="ru-RU" sz="2400" b="1" i="1" u="sng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1.Сюжет</a:t>
            </a:r>
            <a:r>
              <a:rPr lang="ru-RU" sz="2400" b="1" i="1" u="sng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                  — драма героини </a:t>
            </a:r>
          </a:p>
          <a:p>
            <a:pPr>
              <a:buNone/>
            </a:pPr>
            <a:endParaRPr lang="ru-RU" sz="2400" b="1" i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marL="0" indent="173038" algn="ctr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Как реальные детали помогают понять происходящую драму? </a:t>
            </a:r>
          </a:p>
          <a:p>
            <a:pPr marL="0" indent="0">
              <a:buNone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400" b="1" u="sng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Чувства, переживания: </a:t>
            </a:r>
          </a:p>
          <a:p>
            <a:r>
              <a:rPr lang="ru-RU" sz="24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Перчатка: 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Я на правую руку надела // Перчатку с левой руки…»; </a:t>
            </a:r>
          </a:p>
          <a:p>
            <a:r>
              <a:rPr lang="ru-RU" sz="24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Ступени:</a:t>
            </a:r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«Показалось, что много ступеней…»;</a:t>
            </a:r>
          </a:p>
          <a:p>
            <a:pPr marL="0" indent="0"/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4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Шаги:</a:t>
            </a:r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«шаги мои были легки…»;</a:t>
            </a:r>
          </a:p>
          <a:p>
            <a:pPr marL="0" inden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               «беспомощно  грудь холодела…»</a:t>
            </a:r>
          </a:p>
          <a:p>
            <a:pPr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buNone/>
            </a:pPr>
            <a:endParaRPr lang="ru-RU" sz="2400" dirty="0"/>
          </a:p>
        </p:txBody>
      </p:sp>
      <p:pic>
        <p:nvPicPr>
          <p:cNvPr id="5" name="Picture 9" descr="ПОРТРЕТЫ_00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928670"/>
            <a:ext cx="3368993" cy="5760720"/>
          </a:xfrm>
          <a:prstGeom prst="rect">
            <a:avLst/>
          </a:prstGeom>
          <a:solidFill>
            <a:srgbClr val="FF9900"/>
          </a:solidFill>
          <a:ln w="9525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6" name="Akhmatova_Pesnya_posledney_vstrechi_Ponomarev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5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3428992" y="2143116"/>
            <a:ext cx="1857388" cy="642942"/>
          </a:xfrm>
          <a:prstGeom prst="rect">
            <a:avLst/>
          </a:prstGeom>
          <a:solidFill>
            <a:srgbClr val="FFFFCC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ДЕТАЛИ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 anchor="t">
            <a:no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2. Внутренние переживания героини раскрываются с помощью деталей</a:t>
            </a:r>
            <a:endParaRPr lang="ru-RU" sz="24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Прямая со стрелкой 6"/>
          <p:cNvCxnSpPr>
            <a:stCxn id="21" idx="2"/>
          </p:cNvCxnSpPr>
          <p:nvPr/>
        </p:nvCxnSpPr>
        <p:spPr>
          <a:xfrm rot="5400000">
            <a:off x="2393141" y="1535893"/>
            <a:ext cx="714380" cy="3214710"/>
          </a:xfrm>
          <a:prstGeom prst="straightConnector1">
            <a:avLst/>
          </a:prstGeom>
          <a:ln>
            <a:solidFill>
              <a:srgbClr val="612A8A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1" idx="2"/>
            <a:endCxn id="28" idx="0"/>
          </p:cNvCxnSpPr>
          <p:nvPr/>
        </p:nvCxnSpPr>
        <p:spPr>
          <a:xfrm rot="5400000">
            <a:off x="2446720" y="2303852"/>
            <a:ext cx="1428760" cy="2393173"/>
          </a:xfrm>
          <a:prstGeom prst="straightConnector1">
            <a:avLst/>
          </a:prstGeom>
          <a:ln>
            <a:solidFill>
              <a:srgbClr val="612A8A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1" idx="2"/>
            <a:endCxn id="30" idx="0"/>
          </p:cNvCxnSpPr>
          <p:nvPr/>
        </p:nvCxnSpPr>
        <p:spPr>
          <a:xfrm rot="5400000">
            <a:off x="2767609" y="2981931"/>
            <a:ext cx="1785950" cy="1394204"/>
          </a:xfrm>
          <a:prstGeom prst="straightConnector1">
            <a:avLst/>
          </a:prstGeom>
          <a:ln>
            <a:solidFill>
              <a:srgbClr val="612A8A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1" idx="2"/>
          </p:cNvCxnSpPr>
          <p:nvPr/>
        </p:nvCxnSpPr>
        <p:spPr>
          <a:xfrm rot="16200000" flipH="1">
            <a:off x="5643570" y="1500174"/>
            <a:ext cx="785818" cy="3357586"/>
          </a:xfrm>
          <a:prstGeom prst="straightConnector1">
            <a:avLst/>
          </a:prstGeom>
          <a:ln>
            <a:solidFill>
              <a:srgbClr val="612A8A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1" idx="2"/>
          </p:cNvCxnSpPr>
          <p:nvPr/>
        </p:nvCxnSpPr>
        <p:spPr>
          <a:xfrm rot="16200000" flipH="1">
            <a:off x="4822033" y="2321711"/>
            <a:ext cx="1428760" cy="2357454"/>
          </a:xfrm>
          <a:prstGeom prst="straightConnector1">
            <a:avLst/>
          </a:prstGeom>
          <a:ln>
            <a:solidFill>
              <a:srgbClr val="612A8A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21" idx="2"/>
          </p:cNvCxnSpPr>
          <p:nvPr/>
        </p:nvCxnSpPr>
        <p:spPr>
          <a:xfrm rot="16200000" flipH="1">
            <a:off x="4107653" y="3036091"/>
            <a:ext cx="1857388" cy="1357322"/>
          </a:xfrm>
          <a:prstGeom prst="straightConnector1">
            <a:avLst/>
          </a:prstGeom>
          <a:ln>
            <a:solidFill>
              <a:srgbClr val="612A8A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21" idx="2"/>
          </p:cNvCxnSpPr>
          <p:nvPr/>
        </p:nvCxnSpPr>
        <p:spPr>
          <a:xfrm rot="5400000">
            <a:off x="3250397" y="3893347"/>
            <a:ext cx="2214578" cy="1588"/>
          </a:xfrm>
          <a:prstGeom prst="straightConnector1">
            <a:avLst/>
          </a:prstGeom>
          <a:ln>
            <a:solidFill>
              <a:srgbClr val="612A8A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57158" y="3571876"/>
            <a:ext cx="15001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перчатка</a:t>
            </a:r>
            <a:endParaRPr lang="ru-RU" sz="2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14414" y="4214818"/>
            <a:ext cx="15001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ступени</a:t>
            </a:r>
            <a:endParaRPr lang="ru-RU" sz="2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428860" y="4572008"/>
            <a:ext cx="10692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шаги</a:t>
            </a:r>
            <a:endParaRPr lang="ru-RU" sz="2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57621" y="5000636"/>
            <a:ext cx="107157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клены</a:t>
            </a:r>
            <a:endParaRPr lang="ru-RU" sz="2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72132" y="4643446"/>
            <a:ext cx="857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дом</a:t>
            </a:r>
            <a:endParaRPr lang="ru-RU" sz="2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72264" y="4286256"/>
            <a:ext cx="14287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спальня</a:t>
            </a:r>
            <a:endParaRPr lang="ru-RU" sz="2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358082" y="3643314"/>
            <a:ext cx="10001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свеча</a:t>
            </a:r>
            <a:endParaRPr lang="ru-RU" sz="2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85720" y="1357298"/>
            <a:ext cx="55721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Найдите в тексте названные детали</a:t>
            </a:r>
            <a:endParaRPr lang="ru-RU" sz="2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/>
      <p:bldP spid="28" grpId="0"/>
      <p:bldP spid="30" grpId="0"/>
      <p:bldP spid="32" grpId="0"/>
      <p:bldP spid="35" grpId="0"/>
      <p:bldP spid="36" grpId="0"/>
      <p:bldP spid="39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285968"/>
            <a:ext cx="8715436" cy="4357742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4. Какую роль играет природа в стихотворении? </a:t>
            </a:r>
          </a:p>
          <a:p>
            <a:pPr>
              <a:buNone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0" indent="180975"/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Попытка подробного изображения окружающего мира передаёт стремление отстраниться от случившегося, заменить горькие, только что пережитые мгновения простыми, привычными, знакомыми вещами. </a:t>
            </a:r>
          </a:p>
          <a:p>
            <a:pPr marL="0" indent="180975"/>
            <a:r>
              <a:rPr lang="ru-RU" sz="2000" dirty="0" smtClean="0">
                <a:latin typeface="Arial" pitchFamily="34" charset="0"/>
                <a:cs typeface="Arial" pitchFamily="34" charset="0"/>
              </a:rPr>
              <a:t>Один клён, “шёпот осенний” — отвлечённый образ — властно зовёт за собой. Куда? В бесконечность небытия, одиночества, бесчувствия.</a:t>
            </a:r>
          </a:p>
          <a:p>
            <a:pPr marL="0" indent="0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2400" b="1" i="1" u="sng" dirty="0" smtClean="0">
                <a:latin typeface="Arial" pitchFamily="34" charset="0"/>
                <a:cs typeface="Arial" pitchFamily="34" charset="0"/>
              </a:rPr>
              <a:t>Вывод </a:t>
            </a:r>
          </a:p>
          <a:p>
            <a:pPr marL="0" indent="0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Диалог с природой — это спасение </a:t>
            </a:r>
          </a:p>
          <a:p>
            <a:pPr>
              <a:buNone/>
            </a:pPr>
            <a:endParaRPr lang="ru-RU" sz="2400" b="1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3. Жанр стихотворения –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000108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песня</a:t>
            </a:r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поэтому чувства обнажены, это прощание, это разлука, это расставание навсегда.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 основе стихотворения — монолог разлюбленной</a:t>
            </a:r>
            <a:endParaRPr lang="ru-RU" sz="24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 anchor="t"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3. Жанр стихотворения –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785794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песня</a:t>
            </a:r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поэтому чувства обнажены. Это прощание, это разлука, это расставание навсегда.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i="1" u="sng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 основе стихотворения — монолог разлюбленной</a:t>
            </a:r>
            <a:endParaRPr lang="ru-RU" sz="2400" b="1" u="sng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143116"/>
            <a:ext cx="85011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4. Какую роль играет природа в стихотворении?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3143248"/>
            <a:ext cx="864399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>
              <a:buBlip>
                <a:blip r:embed="rId2"/>
              </a:buBlip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Попытка подробного изображения окружающего мира передаёт стремление отстраниться от случившегося, заменить горькие, только что пережитые мгновения простыми, привычными, знакомыми вещами </a:t>
            </a:r>
          </a:p>
          <a:p>
            <a:pPr indent="450850">
              <a:buBlip>
                <a:blip r:embed="rId2"/>
              </a:buBlip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Один клён, “шёпот осенний” — отвлечённый образ — властно зовёт за собой. Куда? –  В бесконечность небытия, одиночества, бесчувствия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5643578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2400" b="1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Вывод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4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Диалог с природой — это спасение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5. Мотив смерти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Разлука с любимым равна смерти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Вывод </a:t>
            </a:r>
          </a:p>
          <a:p>
            <a:pPr marL="0" indent="180975">
              <a:buNone/>
            </a:pPr>
            <a:r>
              <a:rPr lang="ru-RU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Любовь в ранних стихах Ахматовой драматична: расставание несёт с собой боль и страдание</a:t>
            </a:r>
          </a:p>
          <a:p>
            <a:pPr marL="0" indent="180975">
              <a:buNone/>
            </a:pPr>
            <a:r>
              <a:rPr lang="ru-RU" b="1" dirty="0" smtClean="0">
                <a:solidFill>
                  <a:srgbClr val="612A8A"/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928670"/>
            <a:ext cx="85725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Быть поэтессой в России – труднее, чем быть поэтом:</a:t>
            </a:r>
          </a:p>
          <a:p>
            <a:pPr indent="180975" algn="ctr"/>
            <a:r>
              <a:rPr lang="ru-RU" sz="4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единица женской силы в русской поэзии – один </a:t>
            </a:r>
            <a:r>
              <a:rPr lang="ru-RU" sz="44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ахмацвет</a:t>
            </a:r>
            <a:endParaRPr lang="ru-RU" sz="44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80975" algn="ctr"/>
            <a:endParaRPr lang="ru-RU" sz="44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indent="180975" algn="ctr"/>
            <a:r>
              <a:rPr lang="ru-RU" sz="4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            </a:t>
            </a:r>
            <a:r>
              <a:rPr lang="ru-RU" sz="4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Юнна </a:t>
            </a:r>
            <a:r>
              <a:rPr lang="ru-RU" sz="44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Мориц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69934">
            <a:off x="757446" y="1976026"/>
            <a:ext cx="331851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428604"/>
            <a:ext cx="371477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Seroglaziy_koro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20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786182" y="928670"/>
            <a:ext cx="5000660" cy="5786478"/>
          </a:xfrm>
          <a:prstGeom prst="roundRect">
            <a:avLst/>
          </a:prstGeom>
          <a:solidFill>
            <a:srgbClr val="E7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«Четки» (1914)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 rot="21245819">
            <a:off x="448335" y="1383748"/>
            <a:ext cx="3536918" cy="4733925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86182" y="928670"/>
            <a:ext cx="5000660" cy="5786478"/>
          </a:xfrm>
        </p:spPr>
        <p:txBody>
          <a:bodyPr>
            <a:noAutofit/>
          </a:bodyPr>
          <a:lstStyle/>
          <a:p>
            <a:pPr marL="0" indent="180975" algn="ctr">
              <a:lnSpc>
                <a:spcPct val="120000"/>
              </a:lnSpc>
              <a:buNone/>
            </a:pPr>
            <a:r>
              <a:rPr lang="ru-RU" sz="2200" b="1" i="1" dirty="0" smtClean="0">
                <a:latin typeface="Arial" pitchFamily="34" charset="0"/>
                <a:cs typeface="Arial" pitchFamily="34" charset="0"/>
              </a:rPr>
              <a:t>В сборнике была продолжена линия «Вечера»: большая внутренняя сосредоточенность, лаконизм, точность наблюдений, отказ от напевности стиха, приверженность разговорной речи, приглушенные краски, сдержанные тона. </a:t>
            </a:r>
          </a:p>
          <a:p>
            <a:pPr marL="0" indent="180975" algn="ctr">
              <a:lnSpc>
                <a:spcPct val="120000"/>
              </a:lnSpc>
              <a:buNone/>
            </a:pPr>
            <a:r>
              <a:rPr lang="ru-RU" sz="2200" b="1" i="1" dirty="0" smtClean="0">
                <a:latin typeface="Arial" pitchFamily="34" charset="0"/>
                <a:cs typeface="Arial" pitchFamily="34" charset="0"/>
              </a:rPr>
              <a:t>Само название </a:t>
            </a:r>
            <a:r>
              <a:rPr lang="ru-RU" sz="22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«Четки» </a:t>
            </a:r>
            <a:r>
              <a:rPr lang="ru-RU" sz="2200" b="1" i="1" dirty="0" smtClean="0">
                <a:latin typeface="Arial" pitchFamily="34" charset="0"/>
                <a:cs typeface="Arial" pitchFamily="34" charset="0"/>
              </a:rPr>
              <a:t>указывало на «перебор» душевных состояний, приобретающих завершенность и напряжение молитвы</a:t>
            </a:r>
            <a:endParaRPr lang="ru-RU" sz="22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571504"/>
          </a:xfrm>
        </p:spPr>
        <p:txBody>
          <a:bodyPr anchor="t"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«Помолись о нищей, о потерянной…» (1912)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4810" y="857232"/>
            <a:ext cx="4471990" cy="578647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Помолись о нищей, о потерянной,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О моей живой душе,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Ты в своих путях всегда уверенный,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Свет узревший в шалаше.</a:t>
            </a:r>
          </a:p>
          <a:p>
            <a:pPr>
              <a:buNone/>
            </a:pPr>
            <a:endParaRPr lang="ru-RU" sz="1600" b="1" dirty="0" smtClean="0">
              <a:solidFill>
                <a:srgbClr val="612A8A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И тебе, печально-благодарная,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Я за это расскажу потом,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Как меня томила ночь угарная,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Как дышало утро льдом.</a:t>
            </a:r>
          </a:p>
          <a:p>
            <a:pPr>
              <a:buNone/>
            </a:pPr>
            <a:endParaRPr lang="ru-RU" sz="1600" b="1" dirty="0" smtClean="0">
              <a:solidFill>
                <a:srgbClr val="612A8A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В этой жизни я немного видела,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Только пела и ждала.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Знаю: брата я не ненавидела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И сестры не предала.</a:t>
            </a:r>
          </a:p>
          <a:p>
            <a:pPr>
              <a:buNone/>
            </a:pPr>
            <a:endParaRPr lang="ru-RU" sz="1600" b="1" dirty="0" smtClean="0">
              <a:solidFill>
                <a:srgbClr val="612A8A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Отчего же бог меня наказывал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Каждый день и каждый час?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Или это ангел мне указывал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Свет, невидимый для нас?</a:t>
            </a:r>
          </a:p>
          <a:p>
            <a:pPr>
              <a:buNone/>
            </a:pPr>
            <a:r>
              <a:rPr lang="ru-RU" sz="14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                                                        Май 1912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14422"/>
            <a:ext cx="3912870" cy="48341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помолись о нищей, о потерянно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7397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857364"/>
            <a:ext cx="8229600" cy="1000132"/>
          </a:xfrm>
        </p:spPr>
        <p:txBody>
          <a:bodyPr anchor="t"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«Помолись о нищей, о потерянной…» (1912)</a:t>
            </a:r>
            <a:b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3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643290"/>
            <a:ext cx="8229600" cy="221460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Жанр </a:t>
            </a:r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— стихотворение-исповедь </a:t>
            </a:r>
          </a:p>
          <a:p>
            <a:pPr marL="0" indent="0" algn="ctr">
              <a:buNone/>
            </a:pPr>
            <a:endParaRPr lang="ru-RU" b="1" i="1" dirty="0" smtClean="0">
              <a:solidFill>
                <a:srgbClr val="612A8A"/>
              </a:solidFill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Звучат откровения одинокой души в час молитвы, в тишине ночной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15436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 anchor="t"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Герой и героиня</a:t>
            </a:r>
            <a:b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7216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героиня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  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В чем?</a:t>
            </a:r>
          </a:p>
          <a:p>
            <a:pPr marL="0" indent="0" algn="ctr">
              <a:buNone/>
            </a:pPr>
            <a:r>
              <a:rPr lang="ru-RU" sz="2000" b="1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Вывод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они разные</a:t>
            </a:r>
          </a:p>
          <a:p>
            <a:pPr marL="0" indent="0" algn="ctr">
              <a:buNone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 Не в этом ли причина, что они расстались? (Приём антитезы)</a:t>
            </a:r>
          </a:p>
          <a:p>
            <a:pPr algn="ctr">
              <a:buNone/>
            </a:pPr>
            <a:endParaRPr lang="ru-RU" sz="2400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2571736" y="1571612"/>
            <a:ext cx="1857388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4108447" y="1892289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429124" y="1571612"/>
            <a:ext cx="2500330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571604" y="2500306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душой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71868" y="2214554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немного видела,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пела и ждала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57884" y="2571744"/>
            <a:ext cx="3000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печально-благодарная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29124" y="3643314"/>
            <a:ext cx="68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он</a:t>
            </a:r>
            <a:endParaRPr lang="ru-RU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 rot="16200000" flipH="1">
            <a:off x="4586431" y="4343263"/>
            <a:ext cx="415356" cy="155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786182" y="4572008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всегда уверенный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5" name="Прямая со стрелкой 44"/>
          <p:cNvCxnSpPr>
            <a:stCxn id="12" idx="2"/>
            <a:endCxn id="72" idx="0"/>
          </p:cNvCxnSpPr>
          <p:nvPr/>
        </p:nvCxnSpPr>
        <p:spPr>
          <a:xfrm rot="5400000">
            <a:off x="1506237" y="2470658"/>
            <a:ext cx="345048" cy="1143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12" idx="2"/>
            <a:endCxn id="73" idx="0"/>
          </p:cNvCxnSpPr>
          <p:nvPr/>
        </p:nvCxnSpPr>
        <p:spPr>
          <a:xfrm rot="5400000">
            <a:off x="1863427" y="3256476"/>
            <a:ext cx="77367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stCxn id="12" idx="2"/>
          </p:cNvCxnSpPr>
          <p:nvPr/>
        </p:nvCxnSpPr>
        <p:spPr>
          <a:xfrm rot="16200000" flipH="1">
            <a:off x="2631385" y="2488517"/>
            <a:ext cx="345050" cy="11072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642910" y="321468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нищей</a:t>
            </a:r>
            <a:endParaRPr lang="ru-RU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714480" y="3643314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живой</a:t>
            </a:r>
            <a:endParaRPr lang="ru-RU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714612" y="3214686"/>
            <a:ext cx="1570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потерянной</a:t>
            </a:r>
            <a:endParaRPr lang="ru-RU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3" grpId="0"/>
      <p:bldP spid="28" grpId="0"/>
      <p:bldP spid="72" grpId="0"/>
      <p:bldP spid="73" grpId="0"/>
      <p:bldP spid="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Первая Мировая война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143116"/>
            <a:ext cx="2685764" cy="4457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857232"/>
            <a:ext cx="2863215" cy="42948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072066" y="1500174"/>
            <a:ext cx="36433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В начале Первой мировой войны Н.Гумилев поступил добровольцем в уланский полк.</a:t>
            </a:r>
          </a:p>
          <a:p>
            <a:pPr algn="ctr"/>
            <a:endParaRPr lang="ru-RU" sz="2400" b="1" dirty="0" smtClean="0">
              <a:solidFill>
                <a:srgbClr val="612A8A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Был награжден двумя Георгиевскими крестами</a:t>
            </a:r>
            <a:endParaRPr lang="ru-RU" sz="2400" b="1" dirty="0">
              <a:solidFill>
                <a:srgbClr val="612A8A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Ahmatova_19_iulya_1914_Ponomarev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01090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908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2214554"/>
            <a:ext cx="4500594" cy="450059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8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Мне голос был. Он звал </a:t>
            </a:r>
            <a:r>
              <a:rPr lang="ru-RU" sz="8000" b="1" i="1" dirty="0" err="1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утешно</a:t>
            </a:r>
            <a:r>
              <a:rPr lang="ru-RU" sz="8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ru-RU" sz="8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Он говорил: «Иди сюда,</a:t>
            </a:r>
          </a:p>
          <a:p>
            <a:pPr marL="2963863" indent="-2963863">
              <a:buNone/>
            </a:pPr>
            <a:r>
              <a:rPr lang="ru-RU" sz="8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Оставь свой край глухой, грешный,</a:t>
            </a:r>
          </a:p>
          <a:p>
            <a:pPr>
              <a:buNone/>
            </a:pPr>
            <a:r>
              <a:rPr lang="ru-RU" sz="8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Оставь Россию навсегда.</a:t>
            </a:r>
          </a:p>
          <a:p>
            <a:pPr>
              <a:buNone/>
            </a:pPr>
            <a:r>
              <a:rPr lang="ru-RU" sz="8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Я кровь от ран твоих отмою,</a:t>
            </a:r>
          </a:p>
          <a:p>
            <a:pPr>
              <a:buNone/>
            </a:pPr>
            <a:r>
              <a:rPr lang="ru-RU" sz="8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Из сердца выну черный стыд,</a:t>
            </a:r>
          </a:p>
          <a:p>
            <a:pPr>
              <a:buNone/>
            </a:pPr>
            <a:r>
              <a:rPr lang="ru-RU" sz="8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Я новым именем покрою</a:t>
            </a:r>
          </a:p>
          <a:p>
            <a:pPr>
              <a:buNone/>
            </a:pPr>
            <a:r>
              <a:rPr lang="ru-RU" sz="8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Боль поражений и обид».</a:t>
            </a:r>
          </a:p>
          <a:p>
            <a:pPr>
              <a:buNone/>
            </a:pPr>
            <a:r>
              <a:rPr lang="ru-RU" sz="8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Но равнодушно и спокойно</a:t>
            </a:r>
          </a:p>
          <a:p>
            <a:pPr>
              <a:buNone/>
            </a:pPr>
            <a:r>
              <a:rPr lang="ru-RU" sz="8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Руками я замкнула слух,</a:t>
            </a:r>
          </a:p>
          <a:p>
            <a:pPr>
              <a:buNone/>
            </a:pPr>
            <a:r>
              <a:rPr lang="ru-RU" sz="8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Чтоб этой речью недостойной</a:t>
            </a:r>
          </a:p>
          <a:p>
            <a:pPr>
              <a:buNone/>
            </a:pPr>
            <a:r>
              <a:rPr lang="ru-RU" sz="8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Не осквернился скорбный дух.</a:t>
            </a:r>
          </a:p>
          <a:p>
            <a:pPr marL="0" indent="2778125">
              <a:buNone/>
            </a:pPr>
            <a:endParaRPr lang="ru-RU" sz="8000" b="1" i="1" dirty="0" smtClean="0">
              <a:solidFill>
                <a:srgbClr val="612A8A"/>
              </a:solidFill>
              <a:latin typeface="Arial" pitchFamily="34" charset="0"/>
              <a:cs typeface="Arial" pitchFamily="34" charset="0"/>
            </a:endParaRPr>
          </a:p>
          <a:p>
            <a:pPr marL="0" indent="2778125">
              <a:buNone/>
            </a:pPr>
            <a:r>
              <a:rPr lang="ru-RU" sz="8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1917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/>
                </a:solidFill>
              </a:rPr>
              <a:t/>
            </a:r>
            <a:br>
              <a:rPr lang="ru-RU" b="1" i="1" dirty="0" smtClean="0">
                <a:solidFill>
                  <a:schemeClr val="accent1"/>
                </a:solidFill>
              </a:rPr>
            </a:br>
            <a:r>
              <a:rPr lang="ru-RU" b="1" i="1" dirty="0" smtClean="0">
                <a:solidFill>
                  <a:schemeClr val="accent1"/>
                </a:solidFill>
              </a:rPr>
              <a:t>                                    </a:t>
            </a:r>
          </a:p>
          <a:p>
            <a:endParaRPr lang="ru-RU" dirty="0"/>
          </a:p>
        </p:txBody>
      </p:sp>
      <p:pic>
        <p:nvPicPr>
          <p:cNvPr id="7" name="мне голос бы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14348" y="6143644"/>
            <a:ext cx="304800" cy="304800"/>
          </a:xfrm>
          <a:prstGeom prst="rect">
            <a:avLst/>
          </a:prstGeom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428736"/>
            <a:ext cx="38100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357322"/>
          </a:xfrm>
        </p:spPr>
        <p:txBody>
          <a:bodyPr anchor="t">
            <a:normAutofit fontScale="90000"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Кровная связь с Россией особенно резко ощущалась в самые трудные времена, начиная с Первой мировой войны.</a:t>
            </a:r>
            <a:b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М.Цветаева называла А.Ахматову “музой плача” </a:t>
            </a:r>
            <a:b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24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мне голос бы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358214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4672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showWhenStopped="0">
                <p:cTn id="8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 anchor="t">
            <a:normAutofit fontScale="90000"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Любовь к родной земле уберегла Анну Ахматову от соблазна эмиграции</a:t>
            </a:r>
            <a:r>
              <a:rPr lang="ru-RU" sz="2800" b="1" i="1" dirty="0" smtClean="0">
                <a:solidFill>
                  <a:srgbClr val="FF9900"/>
                </a:solidFill>
              </a:rPr>
              <a:t/>
            </a:r>
            <a:br>
              <a:rPr lang="ru-RU" sz="2800" b="1" i="1" dirty="0" smtClean="0">
                <a:solidFill>
                  <a:srgbClr val="FF9900"/>
                </a:solidFill>
              </a:rPr>
            </a:b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ПОРТРЕТЫ_002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736"/>
            <a:ext cx="3714776" cy="4857784"/>
          </a:xfrm>
          <a:prstGeom prst="rect">
            <a:avLst/>
          </a:prstGeom>
          <a:solidFill>
            <a:srgbClr val="FF9900"/>
          </a:solidFill>
          <a:ln w="381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2" y="1428736"/>
            <a:ext cx="4543428" cy="5214974"/>
          </a:xfrm>
        </p:spPr>
        <p:txBody>
          <a:bodyPr>
            <a:noAutofit/>
          </a:bodyPr>
          <a:lstStyle/>
          <a:p>
            <a:pPr marL="0" indent="263525">
              <a:buNone/>
            </a:pPr>
            <a:r>
              <a:rPr lang="ru-RU" sz="20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Совсем не просты были отношения Ахматовой с родиной. Здесь она испытала страдания и муки, разделила боль с народом, голосом которого по праву стала.</a:t>
            </a:r>
          </a:p>
          <a:p>
            <a:pPr marL="0" indent="263525">
              <a:buNone/>
            </a:pPr>
            <a:endParaRPr lang="ru-RU" sz="2000" b="1" dirty="0" smtClean="0">
              <a:solidFill>
                <a:srgbClr val="612A8A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    Но для Ахматовой слова “родина” и “власть” никогда не были синонимами. Для нее не было выбора – уехать из России или остаться. Она считала бегство предательством</a:t>
            </a:r>
          </a:p>
          <a:p>
            <a:pPr>
              <a:buNone/>
            </a:pP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Akhmatova_ne_s_temi_ya_Tarasov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733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 rot="21264432">
            <a:off x="598275" y="1182808"/>
            <a:ext cx="4000528" cy="5143536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1921 год</a:t>
            </a:r>
          </a:p>
          <a:p>
            <a:pPr algn="ctr">
              <a:buNone/>
            </a:pPr>
            <a:endParaRPr lang="ru-RU" sz="32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sz="32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Арест и расстрел Н.Гумилева</a:t>
            </a:r>
          </a:p>
          <a:p>
            <a:pPr>
              <a:buNone/>
            </a:pP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 anchor="t">
            <a:norm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Забвение</a:t>
            </a:r>
            <a:endParaRPr lang="ru-RU" sz="4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2" descr="ПОРТРЕТЫ_00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4286280" cy="4500594"/>
          </a:xfrm>
          <a:prstGeom prst="rect">
            <a:avLst/>
          </a:prstGeom>
          <a:solidFill>
            <a:srgbClr val="FF9900"/>
          </a:solidFill>
          <a:ln w="9525">
            <a:solidFill>
              <a:srgbClr val="FF9900"/>
            </a:solidFill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14422"/>
            <a:ext cx="4038600" cy="5072098"/>
          </a:xfrm>
        </p:spPr>
        <p:txBody>
          <a:bodyPr>
            <a:normAutofit fontScale="77500" lnSpcReduction="20000"/>
          </a:bodyPr>
          <a:lstStyle/>
          <a:p>
            <a:pPr marL="0" indent="179388" algn="ctr">
              <a:buNone/>
            </a:pPr>
            <a:r>
              <a:rPr lang="ru-RU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«После моих вечеров в Москве (1924 г.) состоялось постановление о прекращении моей литературной деятельности. Меня перестали печатать в журналах и альманахах, приглашать на литературные вечера. Я встретила на Невском М. Шагинян. Она сказала: «Вот вы какая важная особа: о вас было постановление ЦК: не арестовывать, но и не печатать»</a:t>
            </a:r>
          </a:p>
          <a:p>
            <a:pPr marL="0" indent="179388" algn="ctr">
              <a:buNone/>
            </a:pP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6143644"/>
            <a:ext cx="5643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1923-1940г.г. – Запрет на поэзию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643158"/>
            <a:ext cx="292892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643158"/>
            <a:ext cx="3000395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2643159"/>
            <a:ext cx="3000396" cy="421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2643158"/>
            <a:ext cx="292895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2643158"/>
            <a:ext cx="242889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2082792"/>
          </a:xfrm>
        </p:spPr>
        <p:txBody>
          <a:bodyPr anchor="t">
            <a:normAutofit fontScale="90000"/>
          </a:bodyPr>
          <a:lstStyle/>
          <a:p>
            <a:r>
              <a:rPr lang="ru-RU" sz="3600" b="1" i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Анна Андреевна Ахматова</a:t>
            </a:r>
            <a:r>
              <a:rPr lang="ru-RU" sz="36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(наст. фамилия Горенко) </a:t>
            </a:r>
            <a:r>
              <a:rPr lang="ru-RU" sz="31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1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31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11(23).06.1889, Одесса, — 5.03.1966, Домодедово Московской области</a:t>
            </a:r>
            <a:br>
              <a:rPr lang="ru-RU" sz="31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sz="3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857256"/>
          </a:xfrm>
        </p:spPr>
        <p:txBody>
          <a:bodyPr anchor="t"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1935 год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арест сына – Льва Николаевича Гумилева</a:t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 rot="21073398">
            <a:off x="597075" y="1533714"/>
            <a:ext cx="5394610" cy="355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509011">
            <a:off x="5548854" y="1491733"/>
            <a:ext cx="307183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58" y="5214950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«В страшные годы </a:t>
            </a:r>
            <a:r>
              <a:rPr lang="ru-RU" sz="2400" b="1" i="1" dirty="0" err="1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ежовщины</a:t>
            </a:r>
            <a:r>
              <a:rPr lang="ru-RU" sz="24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 я провела семнадцать месяцев в тюремных очередях» –  </a:t>
            </a: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«Семнадцать месяцев кричу, / Зову тебя домой…»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kamburova0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42965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291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214290"/>
            <a:ext cx="3571900" cy="57864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28596" y="642918"/>
            <a:ext cx="478634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3525"/>
            <a:r>
              <a:rPr lang="ru-RU" sz="2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«Отечественная война 1941 года застала меня в Ленинграде. В конце сентября, уже во время блокады, я вылетела на самолете в Москву. </a:t>
            </a:r>
          </a:p>
          <a:p>
            <a:pPr indent="263525"/>
            <a:r>
              <a:rPr lang="ru-RU" sz="2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До мая 1944 года я жила в Ташкенте, жадно ловила вести о Ленинграде, о фронте. Часто выступала в госпиталях. </a:t>
            </a:r>
          </a:p>
          <a:p>
            <a:pPr indent="263525"/>
            <a:r>
              <a:rPr lang="ru-RU" sz="2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В Ташкенте я впервые узнала, что такое палящий зной, звук воды, древесная зола. А еще я узнала, что такое человеческая доброта: я много и тяжело болела.</a:t>
            </a:r>
          </a:p>
          <a:p>
            <a:pPr indent="263525"/>
            <a:r>
              <a:rPr lang="ru-RU" sz="2000" b="1" i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 В мае 1944 года я прилетела в весеннюю Москву, а в июле вернулась в Ленинград»</a:t>
            </a:r>
            <a:endParaRPr lang="ru-RU" sz="2000" b="1" dirty="0">
              <a:solidFill>
                <a:srgbClr val="612A8A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57752" y="500042"/>
            <a:ext cx="40005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5113" algn="ctr">
              <a:tabLst>
                <a:tab pos="0" algn="l"/>
              </a:tabLst>
            </a:pPr>
            <a:r>
              <a:rPr lang="ru-RU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Время с конца 50-х годов самое благополучное в судьбе Анны Ахматовой. Ее стихи печатаются, издаются книги. </a:t>
            </a:r>
          </a:p>
          <a:p>
            <a:pPr indent="265113" algn="ctr">
              <a:tabLst>
                <a:tab pos="0" algn="l"/>
              </a:tabLst>
            </a:pPr>
            <a:r>
              <a:rPr lang="ru-RU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Она известна в зарубежных и эмигрантских изданиях, ее творчество изучается </a:t>
            </a:r>
          </a:p>
          <a:p>
            <a:pPr indent="265113" algn="ctr">
              <a:tabLst>
                <a:tab pos="0" algn="l"/>
              </a:tabLst>
            </a:pP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indent="265113" algn="ctr">
              <a:tabLst>
                <a:tab pos="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1964 год </a:t>
            </a:r>
            <a:r>
              <a:rPr lang="ru-RU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– поездка в Италию. Вручение международной премии «Этна-Таормина»  –  «за 50-летие поэтической деятельности» и в связи с изданием в Италии сборника стихов </a:t>
            </a:r>
          </a:p>
          <a:p>
            <a:pPr indent="265113" algn="ctr">
              <a:tabLst>
                <a:tab pos="0" algn="l"/>
              </a:tabLst>
            </a:pPr>
            <a:endParaRPr lang="ru-RU" b="1" dirty="0" smtClean="0">
              <a:solidFill>
                <a:srgbClr val="612A8A"/>
              </a:solidFill>
              <a:latin typeface="Arial" pitchFamily="34" charset="0"/>
              <a:cs typeface="Arial" pitchFamily="34" charset="0"/>
            </a:endParaRPr>
          </a:p>
          <a:p>
            <a:pPr indent="265113" algn="ctr">
              <a:tabLst>
                <a:tab pos="0" algn="l"/>
              </a:tabLst>
            </a:pPr>
            <a:r>
              <a:rPr lang="ru-RU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1965 год </a:t>
            </a:r>
            <a:r>
              <a:rPr lang="ru-RU" b="1" dirty="0" smtClean="0">
                <a:solidFill>
                  <a:srgbClr val="612A8A"/>
                </a:solidFill>
                <a:latin typeface="Arial" pitchFamily="34" charset="0"/>
                <a:cs typeface="Arial" pitchFamily="34" charset="0"/>
              </a:rPr>
              <a:t>–  Англия. Присуждение степени Почетного доктора Оксфордского университета 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307183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000372"/>
            <a:ext cx="3743330" cy="3505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Могила А.А.Ахматовой в Комарово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57158" y="1000108"/>
            <a:ext cx="557216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500174"/>
            <a:ext cx="35718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3357562"/>
            <a:ext cx="5072098" cy="319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rack0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8"/>
          <a:srcRect b="6442"/>
          <a:stretch>
            <a:fillRect/>
          </a:stretch>
        </p:blipFill>
        <p:spPr bwMode="auto">
          <a:xfrm>
            <a:off x="2357422" y="571480"/>
            <a:ext cx="5357850" cy="6081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 rot="21038898">
            <a:off x="360911" y="5531757"/>
            <a:ext cx="6584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Златоустой</a:t>
            </a:r>
            <a:r>
              <a:rPr lang="ru-RU" sz="32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Анне – всея Руси </a:t>
            </a:r>
            <a:endParaRPr lang="ru-RU" sz="32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0"/>
                            </p:stCondLst>
                            <p:childTnLst>
                              <p:par>
                                <p:cTn id="26" presetID="10" presetClass="exit" presetSubtype="0" fill="hold" grpId="1" nodeType="after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000108"/>
            <a:ext cx="4614866" cy="512605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endParaRPr lang="ru-RU" sz="2400" b="1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1249363" indent="-1249363">
              <a:lnSpc>
                <a:spcPct val="100000"/>
              </a:lnSpc>
              <a:buNone/>
            </a:pP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Я – ГОЛОС ВАШ, ЖАР   ВАШЕГО ДЫХАНЬЯ,</a:t>
            </a:r>
          </a:p>
          <a:p>
            <a:pPr marL="3322638" indent="-3322638">
              <a:lnSpc>
                <a:spcPct val="100000"/>
              </a:lnSpc>
              <a:buNone/>
            </a:pP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Я – ОТРАЖЕНЬЕ ВАШЕГО  ЛИЦА.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НАПРАСНЫХ КРЫЛ НАПРАСНЫ ТРЕПЕТАНЬЯ, –  </a:t>
            </a:r>
          </a:p>
          <a:p>
            <a:pPr marL="2686050" indent="-2686050">
              <a:lnSpc>
                <a:spcPct val="100000"/>
              </a:lnSpc>
              <a:buNone/>
            </a:pP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ВЕДЬ ВСЕ РАВНО Я С ВАМИ ДО КОНЦА</a:t>
            </a:r>
          </a:p>
          <a:p>
            <a:pPr marL="2686050" indent="-2686050">
              <a:lnSpc>
                <a:spcPct val="100000"/>
              </a:lnSpc>
              <a:buNone/>
            </a:pPr>
            <a:endParaRPr lang="ru-RU" sz="2400" b="1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2686050" indent="-2686050" algn="r">
              <a:lnSpc>
                <a:spcPct val="100000"/>
              </a:lnSpc>
              <a:buNone/>
            </a:pPr>
            <a:r>
              <a:rPr lang="ru-RU" sz="2400" b="1" i="1" dirty="0" smtClean="0">
                <a:solidFill>
                  <a:srgbClr val="532476"/>
                </a:solidFill>
                <a:latin typeface="Arial" pitchFamily="34" charset="0"/>
                <a:cs typeface="Arial" pitchFamily="34" charset="0"/>
              </a:rPr>
              <a:t>А. АХМАТОВА</a:t>
            </a:r>
          </a:p>
          <a:p>
            <a:pPr algn="r">
              <a:buNone/>
            </a:pPr>
            <a:r>
              <a:rPr lang="ru-RU" sz="2400" b="1" i="1" dirty="0" smtClean="0">
                <a:solidFill>
                  <a:srgbClr val="532476"/>
                </a:solidFill>
                <a:latin typeface="Arial" pitchFamily="34" charset="0"/>
                <a:cs typeface="Arial" pitchFamily="34" charset="0"/>
              </a:rPr>
              <a:t>1922</a:t>
            </a: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6" name="Содержимое 5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071546"/>
            <a:ext cx="3643338" cy="5143536"/>
          </a:xfrm>
          <a:prstGeom prst="ellipse">
            <a:avLst/>
          </a:prstGeom>
          <a:ln w="38100">
            <a:solidFill>
              <a:srgbClr val="7030A0"/>
            </a:solidFill>
          </a:ln>
          <a:effectLst>
            <a:softEdge rad="112500"/>
          </a:effectLst>
        </p:spPr>
      </p:pic>
      <p:pic>
        <p:nvPicPr>
          <p:cNvPr id="5" name="я голос ваш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637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100" b="1" i="1" dirty="0" smtClean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</a:br>
            <a:r>
              <a:rPr lang="ru-RU" sz="3100" b="1" i="1" dirty="0" smtClean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«Я родилась 11 (23) июня</a:t>
            </a:r>
            <a:br>
              <a:rPr lang="ru-RU" sz="3100" b="1" i="1" dirty="0" smtClean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</a:br>
            <a:r>
              <a:rPr lang="ru-RU" sz="3100" b="1" i="1" dirty="0" smtClean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 1889 года под Одессой (Большой Фонтан)»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646" t="4090" r="3646" b="4908"/>
          <a:stretch>
            <a:fillRect/>
          </a:stretch>
        </p:blipFill>
        <p:spPr bwMode="auto">
          <a:xfrm>
            <a:off x="270605" y="1214422"/>
            <a:ext cx="8587635" cy="54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643998" cy="1323439"/>
          </a:xfrm>
          <a:prstGeom prst="rect">
            <a:avLst/>
          </a:prstGeom>
          <a:solidFill>
            <a:srgbClr val="E7FFFF"/>
          </a:solidFill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532476"/>
                </a:solidFill>
                <a:latin typeface="Arial" pitchFamily="34" charset="0"/>
                <a:cs typeface="Arial" pitchFamily="34" charset="0"/>
              </a:rPr>
              <a:t>«Годовалым ребенком я была перевезена на север – в Царское Село, на поэтическую родину великого поэта – Пушкина. Там прожила до шестнадцати лет. Я все время ощущала его живое присутствие»</a:t>
            </a:r>
            <a:endParaRPr lang="ru-RU" sz="2000" dirty="0">
              <a:solidFill>
                <a:srgbClr val="532476"/>
              </a:solidFill>
            </a:endParaRPr>
          </a:p>
        </p:txBody>
      </p:sp>
      <p:pic>
        <p:nvPicPr>
          <p:cNvPr id="3" name="Содержимое 4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71612"/>
            <a:ext cx="4000528" cy="3000396"/>
          </a:xfrm>
          <a:prstGeom prst="rect">
            <a:avLst/>
          </a:prstGeom>
          <a:ln w="38100" cap="flat" cmpd="sng" algn="ctr">
            <a:solidFill>
              <a:srgbClr val="532476"/>
            </a:solidFill>
            <a:prstDash val="solid"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2571744"/>
            <a:ext cx="4643438" cy="3093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4643446"/>
            <a:ext cx="4357718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78125" indent="-2778125">
              <a:lnSpc>
                <a:spcPct val="70000"/>
              </a:lnSpc>
            </a:pPr>
            <a:r>
              <a:rPr lang="ru-RU" sz="2000" b="1" i="1" dirty="0">
                <a:solidFill>
                  <a:srgbClr val="532476"/>
                </a:solidFill>
                <a:latin typeface="Arial" pitchFamily="34" charset="0"/>
                <a:cs typeface="Arial" pitchFamily="34" charset="0"/>
              </a:rPr>
              <a:t>Смуглый отрок бродил по                       </a:t>
            </a:r>
            <a:r>
              <a:rPr lang="ru-RU" sz="2000" b="1" i="1" dirty="0" smtClean="0">
                <a:solidFill>
                  <a:srgbClr val="532476"/>
                </a:solidFill>
                <a:latin typeface="Arial" pitchFamily="34" charset="0"/>
                <a:cs typeface="Arial" pitchFamily="34" charset="0"/>
              </a:rPr>
              <a:t>  аллеям</a:t>
            </a:r>
            <a:r>
              <a:rPr lang="ru-RU" sz="2000" b="1" i="1" dirty="0">
                <a:solidFill>
                  <a:srgbClr val="532476"/>
                </a:solidFill>
                <a:latin typeface="Arial" pitchFamily="34" charset="0"/>
                <a:cs typeface="Arial" pitchFamily="34" charset="0"/>
              </a:rPr>
              <a:t>,       </a:t>
            </a:r>
          </a:p>
          <a:p>
            <a:pPr>
              <a:lnSpc>
                <a:spcPct val="70000"/>
              </a:lnSpc>
            </a:pPr>
            <a:r>
              <a:rPr lang="ru-RU" sz="2000" b="1" i="1" dirty="0">
                <a:solidFill>
                  <a:srgbClr val="532476"/>
                </a:solidFill>
                <a:latin typeface="Arial" pitchFamily="34" charset="0"/>
                <a:cs typeface="Arial" pitchFamily="34" charset="0"/>
              </a:rPr>
              <a:t>У озерных грустил берегов,</a:t>
            </a:r>
          </a:p>
          <a:p>
            <a:pPr>
              <a:lnSpc>
                <a:spcPct val="70000"/>
              </a:lnSpc>
            </a:pPr>
            <a:r>
              <a:rPr lang="ru-RU" sz="2000" b="1" i="1" dirty="0">
                <a:solidFill>
                  <a:srgbClr val="532476"/>
                </a:solidFill>
                <a:latin typeface="Arial" pitchFamily="34" charset="0"/>
                <a:cs typeface="Arial" pitchFamily="34" charset="0"/>
              </a:rPr>
              <a:t>И столетие мы лелеем</a:t>
            </a:r>
          </a:p>
          <a:p>
            <a:pPr marL="2152650" indent="-2152650">
              <a:lnSpc>
                <a:spcPct val="70000"/>
              </a:lnSpc>
            </a:pPr>
            <a:r>
              <a:rPr lang="ru-RU" sz="2000" b="1" i="1" dirty="0">
                <a:solidFill>
                  <a:srgbClr val="532476"/>
                </a:solidFill>
                <a:latin typeface="Arial" pitchFamily="34" charset="0"/>
                <a:cs typeface="Arial" pitchFamily="34" charset="0"/>
              </a:rPr>
              <a:t>Еле слышный шелест шагов.</a:t>
            </a:r>
          </a:p>
          <a:p>
            <a:pPr>
              <a:lnSpc>
                <a:spcPct val="70000"/>
              </a:lnSpc>
            </a:pPr>
            <a:r>
              <a:rPr lang="ru-RU" sz="2000" b="1" i="1" dirty="0">
                <a:solidFill>
                  <a:srgbClr val="532476"/>
                </a:solidFill>
                <a:latin typeface="Arial" pitchFamily="34" charset="0"/>
                <a:cs typeface="Arial" pitchFamily="34" charset="0"/>
              </a:rPr>
              <a:t>Иглы сосен густо и колко</a:t>
            </a:r>
          </a:p>
          <a:p>
            <a:pPr>
              <a:lnSpc>
                <a:spcPct val="70000"/>
              </a:lnSpc>
            </a:pPr>
            <a:r>
              <a:rPr lang="ru-RU" sz="2000" b="1" i="1" dirty="0">
                <a:solidFill>
                  <a:srgbClr val="532476"/>
                </a:solidFill>
                <a:latin typeface="Arial" pitchFamily="34" charset="0"/>
                <a:cs typeface="Arial" pitchFamily="34" charset="0"/>
              </a:rPr>
              <a:t>Устилают низкие пни…</a:t>
            </a:r>
          </a:p>
          <a:p>
            <a:pPr>
              <a:lnSpc>
                <a:spcPct val="70000"/>
              </a:lnSpc>
            </a:pPr>
            <a:r>
              <a:rPr lang="ru-RU" sz="2000" b="1" i="1" dirty="0">
                <a:solidFill>
                  <a:srgbClr val="532476"/>
                </a:solidFill>
                <a:latin typeface="Arial" pitchFamily="34" charset="0"/>
                <a:cs typeface="Arial" pitchFamily="34" charset="0"/>
              </a:rPr>
              <a:t>Здесь лежала его треуголка</a:t>
            </a:r>
          </a:p>
          <a:p>
            <a:pPr marL="2419350" indent="-2419350">
              <a:lnSpc>
                <a:spcPct val="70000"/>
              </a:lnSpc>
            </a:pPr>
            <a:r>
              <a:rPr lang="ru-RU" sz="2000" b="1" i="1" dirty="0">
                <a:solidFill>
                  <a:srgbClr val="532476"/>
                </a:solidFill>
                <a:latin typeface="Arial" pitchFamily="34" charset="0"/>
                <a:cs typeface="Arial" pitchFamily="34" charset="0"/>
              </a:rPr>
              <a:t>И растрепанный томик </a:t>
            </a:r>
            <a:r>
              <a:rPr lang="ru-RU" sz="2000" b="1" i="1" dirty="0" smtClean="0">
                <a:solidFill>
                  <a:srgbClr val="532476"/>
                </a:solidFill>
                <a:latin typeface="Arial" pitchFamily="34" charset="0"/>
                <a:cs typeface="Arial" pitchFamily="34" charset="0"/>
              </a:rPr>
              <a:t>Парни.   </a:t>
            </a:r>
            <a:endParaRPr lang="ru-RU" sz="2000" b="1" i="1" dirty="0">
              <a:solidFill>
                <a:srgbClr val="53247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9124" y="6286520"/>
            <a:ext cx="838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532476"/>
                </a:solidFill>
                <a:latin typeface="Arial" pitchFamily="34" charset="0"/>
                <a:cs typeface="Arial" pitchFamily="34" charset="0"/>
              </a:rPr>
              <a:t>(1911)</a:t>
            </a:r>
            <a:endParaRPr lang="ru-RU" b="1" dirty="0">
              <a:solidFill>
                <a:srgbClr val="53247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akhmatova_25_smuglyj_otro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5716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«Первое стихотворение я написала в одиннадцать лет. Стихи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начались для меня не с Пушкина и Лермонтова, а с Державина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(«На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рождение порфироносного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отрока»)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и Некрасова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(«Мороз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, Красный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нос»).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Эти вещи знала наизусть моя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мама»</a:t>
            </a:r>
            <a:r>
              <a:rPr lang="ru-RU" sz="1800" b="1" dirty="0">
                <a:latin typeface="+mn-lt"/>
                <a:cs typeface="Arial" pitchFamily="34" charset="0"/>
              </a:rPr>
              <a:t/>
            </a:r>
            <a:br>
              <a:rPr lang="ru-RU" sz="1800" b="1" dirty="0">
                <a:latin typeface="+mn-lt"/>
                <a:cs typeface="Arial" pitchFamily="34" charset="0"/>
              </a:rPr>
            </a:br>
            <a:endParaRPr lang="ru-RU" sz="1800" b="1" dirty="0">
              <a:latin typeface="+mn-lt"/>
              <a:cs typeface="Arial" pitchFamily="34" charset="0"/>
            </a:endParaRPr>
          </a:p>
        </p:txBody>
      </p:sp>
      <p:pic>
        <p:nvPicPr>
          <p:cNvPr id="4" name="Picture 10" descr="IMG_000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857364"/>
            <a:ext cx="3214710" cy="39290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000240"/>
            <a:ext cx="3286148" cy="39290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714480" y="5500702"/>
            <a:ext cx="6000792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b="1" i="1" dirty="0" smtClean="0">
                <a:latin typeface="Arial" pitchFamily="34" charset="0"/>
                <a:cs typeface="Arial" pitchFamily="34" charset="0"/>
              </a:rPr>
              <a:t>«В дальнейшем, узнав, что я пишу стихи, отец потребовал, чтобы я взяла псевдоним и не позорила славную фамилию. Согласилась. Не пошла против отца»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72560" cy="150019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«В 1910 году я вышла замуж за Н.С.Гумилева…  </a:t>
            </a:r>
            <a:br>
              <a:rPr lang="ru-RU" sz="2000" b="1" i="1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Главной моей чертой была любовь к жизни, к людям, близким. Я умела не только сама глубоко любить, но и могла выразить это чувство в стихах»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14554"/>
            <a:ext cx="5410200" cy="4517517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5357818" y="2928934"/>
            <a:ext cx="3571900" cy="3785652"/>
          </a:xfrm>
          <a:prstGeom prst="rect">
            <a:avLst/>
          </a:prstGeom>
          <a:solidFill>
            <a:srgbClr val="E7FFFF"/>
          </a:solidFill>
          <a:ln w="381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152650" indent="-2152650"/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Он любил три вещи на </a:t>
            </a:r>
            <a:r>
              <a:rPr lang="ru-RU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свете</a:t>
            </a:r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1885950" indent="-1885950"/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 вечерней пенье, белых павлинов</a:t>
            </a:r>
          </a:p>
          <a:p>
            <a:pPr marL="1885950" indent="-1885950"/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стертые карты Америки.</a:t>
            </a:r>
          </a:p>
          <a:p>
            <a:pPr marL="1966913" indent="-1966913"/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любил, когда плачут дети,</a:t>
            </a:r>
          </a:p>
          <a:p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любил чая с малиной</a:t>
            </a:r>
          </a:p>
          <a:p>
            <a:pPr marL="984250" indent="-984250"/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женской истерики.</a:t>
            </a:r>
          </a:p>
          <a:p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… А я была его женой</a:t>
            </a:r>
            <a:r>
              <a:rPr lang="ru-RU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</a:t>
            </a:r>
            <a:r>
              <a:rPr lang="ru-RU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                    </a:t>
            </a:r>
            <a:r>
              <a:rPr lang="ru-RU" sz="2000" b="1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1910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143512"/>
            <a:ext cx="8229600" cy="142876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1912 г. у Н.Гумилева и А.Ахматовой родился сын Лев</a:t>
            </a:r>
          </a:p>
          <a:p>
            <a:pPr algn="ctr">
              <a:buNone/>
            </a:pPr>
            <a:endParaRPr lang="ru-RU" b="1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14290"/>
            <a:ext cx="6877050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525</TotalTime>
  <Words>1464</Words>
  <Application>Microsoft Office PowerPoint</Application>
  <PresentationFormat>Экран (4:3)</PresentationFormat>
  <Paragraphs>213</Paragraphs>
  <Slides>33</Slides>
  <Notes>2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Анна Андреевна Ахматова (наст. фамилия Горенко)  11(23).06.1889, Одесса, — 5.03.1966, Домодедово Московской области </vt:lpstr>
      <vt:lpstr>Слайд 4</vt:lpstr>
      <vt:lpstr> «Я родилась 11 (23) июня  1889 года под Одессой (Большой Фонтан)» </vt:lpstr>
      <vt:lpstr>Слайд 6</vt:lpstr>
      <vt:lpstr>  «Первое стихотворение я написала в одиннадцать лет. Стихи начались для меня не с Пушкина и Лермонтова, а с Державина («На рождение порфироносного отрока») и Некрасова («Мороз, Красный нос»). Эти вещи знала наизусть моя мама» </vt:lpstr>
      <vt:lpstr> «В 1910 году я вышла замуж за Н.С.Гумилева…   Главной моей чертой была любовь к жизни, к людям, близким. Я умела не только сама глубоко любить, но и могла выразить это чувство в стихах» </vt:lpstr>
      <vt:lpstr>Слайд 9</vt:lpstr>
      <vt:lpstr>Слайд 10</vt:lpstr>
      <vt:lpstr>Акмеизм </vt:lpstr>
      <vt:lpstr>Слайд 12</vt:lpstr>
      <vt:lpstr>Поэтические сборники</vt:lpstr>
      <vt:lpstr>Первый сборник стихов «Вечер» (1912)</vt:lpstr>
      <vt:lpstr>«Песня последней встречи» (1911)</vt:lpstr>
      <vt:lpstr>2. Внутренние переживания героини раскрываются с помощью деталей</vt:lpstr>
      <vt:lpstr>3. Жанр стихотворения –</vt:lpstr>
      <vt:lpstr>3. Жанр стихотворения –</vt:lpstr>
      <vt:lpstr>5. Мотив смерти</vt:lpstr>
      <vt:lpstr>Слайд 20</vt:lpstr>
      <vt:lpstr>«Четки» (1914)</vt:lpstr>
      <vt:lpstr>«Помолись о нищей, о потерянной…» (1912) </vt:lpstr>
      <vt:lpstr>«Помолись о нищей, о потерянной…» (1912) </vt:lpstr>
      <vt:lpstr>Герой и героиня </vt:lpstr>
      <vt:lpstr>Первая Мировая война</vt:lpstr>
      <vt:lpstr>Кровная связь с Россией особенно резко ощущалась в самые трудные времена, начиная с Первой мировой войны.  М.Цветаева называла А.Ахматову “музой плача”  </vt:lpstr>
      <vt:lpstr>Любовь к родной земле уберегла Анну Ахматову от соблазна эмиграции </vt:lpstr>
      <vt:lpstr>Слайд 28</vt:lpstr>
      <vt:lpstr>Забвение</vt:lpstr>
      <vt:lpstr>1935 год   арест сына – Льва Николаевича Гумилева </vt:lpstr>
      <vt:lpstr>Слайд 31</vt:lpstr>
      <vt:lpstr>Слайд 32</vt:lpstr>
      <vt:lpstr>Могила А.А.Ахматовой в Комарово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Ахметшина</dc:creator>
  <cp:lastModifiedBy>Ахметшина</cp:lastModifiedBy>
  <cp:revision>55</cp:revision>
  <dcterms:created xsi:type="dcterms:W3CDTF">2011-01-26T14:39:23Z</dcterms:created>
  <dcterms:modified xsi:type="dcterms:W3CDTF">2011-01-27T17:15:14Z</dcterms:modified>
</cp:coreProperties>
</file>