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43" autoAdjust="0"/>
  </p:normalViewPr>
  <p:slideViewPr>
    <p:cSldViewPr>
      <p:cViewPr varScale="1">
        <p:scale>
          <a:sx n="89" d="100"/>
          <a:sy n="89" d="100"/>
        </p:scale>
        <p:origin x="-11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60FB2-FAF1-434A-B9A9-5FE7E01D1211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DCD70-EFA1-45BB-9A8E-E93FDB94EC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DCD70-EFA1-45BB-9A8E-E93FDB94EC37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DCD70-EFA1-45BB-9A8E-E93FDB94EC37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31129CF-5D50-47C1-B8CC-F04DF8D12F8C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E891BCE-EB38-4E02-B84A-B1D0BDE2EE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1129CF-5D50-47C1-B8CC-F04DF8D12F8C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91BCE-EB38-4E02-B84A-B1D0BDE2EE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1129CF-5D50-47C1-B8CC-F04DF8D12F8C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91BCE-EB38-4E02-B84A-B1D0BDE2EE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1129CF-5D50-47C1-B8CC-F04DF8D12F8C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91BCE-EB38-4E02-B84A-B1D0BDE2EE5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1129CF-5D50-47C1-B8CC-F04DF8D12F8C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91BCE-EB38-4E02-B84A-B1D0BDE2EE5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1129CF-5D50-47C1-B8CC-F04DF8D12F8C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91BCE-EB38-4E02-B84A-B1D0BDE2EE5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1129CF-5D50-47C1-B8CC-F04DF8D12F8C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91BCE-EB38-4E02-B84A-B1D0BDE2EE5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1129CF-5D50-47C1-B8CC-F04DF8D12F8C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91BCE-EB38-4E02-B84A-B1D0BDE2EE5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1129CF-5D50-47C1-B8CC-F04DF8D12F8C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91BCE-EB38-4E02-B84A-B1D0BDE2EE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31129CF-5D50-47C1-B8CC-F04DF8D12F8C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91BCE-EB38-4E02-B84A-B1D0BDE2EE5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31129CF-5D50-47C1-B8CC-F04DF8D12F8C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E891BCE-EB38-4E02-B84A-B1D0BDE2EE5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31129CF-5D50-47C1-B8CC-F04DF8D12F8C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E891BCE-EB38-4E02-B84A-B1D0BDE2EE5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text=%D1%88%D0%B5%D0%BA%D1%81%D0%BF%D0%B8%D1%80%20%D0%B1%D0%B8%D0%BE%D0%B3%D1%80%D0%B0%D1%84%D0%B8%D1%8F%20%D0%BF%D0%BE%D1%80%D1%82%D1%80%D0%B5%D1%82&amp;img_url=http%3A%2F%2Flibrarykvpattom.files.wordpress.com%2F2008%2F04%2Fshakespeare.jpg&amp;pos=0&amp;rpt=simage&amp;lr=11167&amp;noreask=1&amp;source=wiz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F%D1%83%D1%88%D0%BA%D0%B8%D0%BD%20%D0%BF%D0%BE%D1%80%D1%82%D1%80%D0%B5%D1%82&amp;img_url=http%3A%2F%2Fpushkin.niv.ru%2Fimages%2Fpushkin%2Fpushkin_17.jpg&amp;pos=7&amp;rpt=simage&amp;lr=11167&amp;noreask=1&amp;source=wiz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hyperlink" Target="http://images.yandex.ru/yandsearch?text=%20%20%20%20%D0%94%D0%B0%D0%BD%D1%82%D0%B5%20%D0%90%D0%BB%D0%B8%D0%B3%D1%8C%D0%B5%D1%80%D0%B8%C2%A0.%D0%B1%D0%B8%D0%BE%D0%B3%D1%80%D0%B0%D1%84%D0%B8%D1%8F%20%D0%BF%D0%BE%D1%80%D1%82%D1%80%D0%B5%D1%82&amp;fp=0&amp;img_url=http%3A%2F%2Fmoole.ru%2Fuploads%2Fposts%2F2009-06%2F1245778108_ph03417.jpg&amp;pos=7&amp;uinfo=ww-993-wh-583-fw-768-fh-448-pd-1&amp;rpt=simage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1%D0%BB%D0%BE%D0%BA.%D0%B1%D0%B8%D0%BE%D0%B3%D1%80%D0%B0%D1%84%D0%B8%D1%8F%20%D0%BF%D0%BE%D1%80%D1%82%D1%80%D0%B5%D1%82&amp;fp=0&amp;pos=9&amp;uinfo=ww-993-wh-583-fw-768-fh-448-pd-1&amp;rpt=simage&amp;img_url=http%3A%2F%2Fwww.rulex.ru%2Fportret%2F03-013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hyperlink" Target="http://images.yandex.ru/yandsearch?text=%D1%82%D1%8E%D1%82%D1%87%D0%B5%D0%B2.%D0%B1%D0%B8%D0%BE%D0%B3%D1%80%D0%B0%D1%84%D0%B8%D1%8F%20%D0%BF%D0%BE%D1%80%D1%82%D1%80%D0%B5%D1%82&amp;fp=0&amp;pos=6&amp;uinfo=ww-993-wh-583-fw-768-fh-448-pd-1&amp;rpt=simage&amp;img_url=http%3A%2F%2Fuserserve-ak.last.fm%2Fserve%2F126s%2F46652875.jpg" TargetMode="Externa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text=%D1%81%D0%B5%D0%B2%D0%B5%D1%80%D1%8F%D0%BD%D0%B8%D0%BD%20%D0%B1%D0%B8%D0%BE%D0%B3%D1%80%D0%B0%D1%84%D0%B8%D1%8F%20%D0%BF%D0%BE%D1%80%D1%82%D1%80%D0%B5%D1%82&amp;fp=0&amp;pos=2&amp;uinfo=ww-993-wh-583-fw-768-fh-448-pd-1&amp;rpt=simage&amp;img_url=http%3A%2F%2Fwww.stihi.ru%2Fpics%2F2010%2F10%2F30%2F3863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text=%D0%B1%D1%80%D1%8E%D1%81%D0%BE%D0%B2%20%D0%BF%D0%BE%D1%80%D1%82%D1%80%D0%B5%D1%82%D1%8B&amp;img_url=http%3A%2F%2Fimg11.nnm.me%2F7%2Fa%2Fb%2F7%2F4%2F460b6ef5c1db6b4d3e1e139ddda.jpg&amp;pos=6&amp;rpt=simage&amp;lr=11167&amp;noreask=1&amp;source=wiz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3284984"/>
            <a:ext cx="813690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96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Сонет</a:t>
            </a:r>
            <a:endParaRPr lang="ru-RU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11960" y="620688"/>
            <a:ext cx="4246240" cy="381642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3672408" cy="4680520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6400" b="1" i="1" dirty="0" smtClean="0">
                <a:solidFill>
                  <a:srgbClr val="00B0F0"/>
                </a:solidFill>
                <a:latin typeface="Monotype Corsiva" pitchFamily="66" charset="0"/>
              </a:rPr>
              <a:t>Стихи </a:t>
            </a:r>
            <a:r>
              <a:rPr lang="ru-RU" sz="6400" b="1" i="1" dirty="0" smtClean="0">
                <a:solidFill>
                  <a:srgbClr val="00B0F0"/>
                </a:solidFill>
                <a:latin typeface="Monotype Corsiva" pitchFamily="66" charset="0"/>
              </a:rPr>
              <a:t>о любви и про любовь</a:t>
            </a:r>
            <a:endParaRPr lang="ru-RU" sz="6400" i="1" dirty="0" smtClean="0">
              <a:solidFill>
                <a:srgbClr val="00B0F0"/>
              </a:solidFill>
              <a:latin typeface="Monotype Corsiva" pitchFamily="66" charset="0"/>
            </a:endParaRPr>
          </a:p>
          <a:p>
            <a:r>
              <a:rPr lang="ru-RU" sz="6400" b="1" i="1" dirty="0" smtClean="0">
                <a:solidFill>
                  <a:srgbClr val="00B0F0"/>
                </a:solidFill>
                <a:latin typeface="Monotype Corsiva" pitchFamily="66" charset="0"/>
              </a:rPr>
              <a:t>Вильям Шекспир</a:t>
            </a:r>
            <a:endParaRPr lang="ru-RU" sz="6400" i="1" dirty="0" smtClean="0">
              <a:solidFill>
                <a:srgbClr val="00B0F0"/>
              </a:solidFill>
              <a:latin typeface="Monotype Corsiva" pitchFamily="66" charset="0"/>
            </a:endParaRPr>
          </a:p>
          <a:p>
            <a:pPr algn="l"/>
            <a:r>
              <a:rPr lang="ru-RU" sz="6400" b="1" i="1" dirty="0" smtClean="0">
                <a:latin typeface="Monotype Corsiva" pitchFamily="66" charset="0"/>
              </a:rPr>
              <a:t>Сонет 23 </a:t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/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>Как тот актер, который, оробев,</a:t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>Теряет нить давно знакомой роли,</a:t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>Как тот безумец, что, впадая в гнев,</a:t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>В избытке сил теряет силу воли, -</a:t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/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>Так я молчу, не зная, что сказать,</a:t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>Не оттого, что сердце охладело.</a:t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>Нет, на мои уста кладет печать</a:t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>Моя любовь, которой нет предела.</a:t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/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>Так пусть же книга говорит с тобой.</a:t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>Пускай она, безмолвный мой ходатай,</a:t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>Идет к тебе с признаньем и мольбой</a:t>
            </a:r>
          </a:p>
          <a:p>
            <a:endParaRPr lang="ru-RU" sz="6400" b="1" i="1" dirty="0" smtClean="0">
              <a:latin typeface="Monotype Corsiva" pitchFamily="66" charset="0"/>
            </a:endParaRPr>
          </a:p>
          <a:p>
            <a:pPr algn="l"/>
            <a:r>
              <a:rPr lang="ru-RU" sz="6400" b="1" i="1" dirty="0" smtClean="0">
                <a:latin typeface="Monotype Corsiva" pitchFamily="66" charset="0"/>
              </a:rPr>
              <a:t>И </a:t>
            </a:r>
            <a:r>
              <a:rPr lang="ru-RU" sz="6400" b="1" i="1" dirty="0" smtClean="0">
                <a:latin typeface="Monotype Corsiva" pitchFamily="66" charset="0"/>
              </a:rPr>
              <a:t>справедливой требует расплаты.</a:t>
            </a:r>
            <a:br>
              <a:rPr lang="ru-RU" sz="6400" b="1" i="1" dirty="0" smtClean="0">
                <a:latin typeface="Monotype Corsiva" pitchFamily="66" charset="0"/>
              </a:rPr>
            </a:br>
            <a:r>
              <a:rPr lang="ru-RU" sz="6400" b="1" i="1" dirty="0" smtClean="0">
                <a:latin typeface="Monotype Corsiva" pitchFamily="66" charset="0"/>
              </a:rPr>
              <a:t>Прочтешь ли ты слова любви немой</a:t>
            </a:r>
            <a:r>
              <a:rPr lang="ru-RU" sz="6400" b="1" dirty="0" smtClean="0">
                <a:latin typeface="Monotype Corsiva" pitchFamily="66" charset="0"/>
              </a:rPr>
              <a:t>?</a:t>
            </a:r>
            <a:br>
              <a:rPr lang="ru-RU" sz="6400" b="1" dirty="0" smtClean="0">
                <a:latin typeface="Monotype Corsiva" pitchFamily="66" charset="0"/>
              </a:rPr>
            </a:br>
            <a:r>
              <a:rPr lang="ru-RU" sz="6400" b="1" dirty="0" smtClean="0">
                <a:latin typeface="Monotype Corsiva" pitchFamily="66" charset="0"/>
              </a:rPr>
              <a:t>Услышишь ли глазами голос мой?</a:t>
            </a:r>
          </a:p>
          <a:p>
            <a:endParaRPr lang="ru-RU" dirty="0"/>
          </a:p>
        </p:txBody>
      </p:sp>
      <p:pic>
        <p:nvPicPr>
          <p:cNvPr id="33794" name="Picture 2" descr="http://i.onbesyirmibes.org/image/2012/09/14/30162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04664"/>
            <a:ext cx="3744416" cy="4428180"/>
          </a:xfrm>
          <a:prstGeom prst="rect">
            <a:avLst/>
          </a:prstGeom>
          <a:noFill/>
          <a:ln w="57150">
            <a:solidFill>
              <a:srgbClr val="FF6600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803031"/>
            <a:ext cx="3779912" cy="417037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>Земную жизнь пройдя до половины, </a:t>
            </a:r>
            <a:b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</a:b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</a:b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>Я очутился в сумрачном лесу,</a:t>
            </a:r>
            <a:b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</a:b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</a:b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>Утратив правый путь во тьме долины.</a:t>
            </a:r>
            <a:b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</a:b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</a:b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>Каков он был, о, как произнесу,</a:t>
            </a:r>
            <a:b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</a:b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</a:b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>Тот дикий лес, дремучий и грозящий,</a:t>
            </a:r>
            <a:b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</a:b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</a:b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>Чей давний ужас в памяти несу!</a:t>
            </a:r>
            <a:b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</a:b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</a:br>
            <a:r>
              <a:rPr lang="ru-RU" sz="1200" i="1" dirty="0" smtClean="0">
                <a:latin typeface="Georgia" pitchFamily="18" charset="0"/>
              </a:rPr>
              <a:t>Так горек он, что смерть едва ль не слаще.</a:t>
            </a:r>
            <a:br>
              <a:rPr lang="ru-RU" sz="1200" i="1" dirty="0" smtClean="0">
                <a:latin typeface="Georgia" pitchFamily="18" charset="0"/>
              </a:rPr>
            </a:br>
            <a:r>
              <a:rPr lang="ru-RU" sz="1200" i="1" dirty="0" smtClean="0">
                <a:latin typeface="Georgia" pitchFamily="18" charset="0"/>
              </a:rPr>
              <a:t/>
            </a:r>
            <a:br>
              <a:rPr lang="ru-RU" sz="1200" i="1" dirty="0" smtClean="0">
                <a:latin typeface="Georgia" pitchFamily="18" charset="0"/>
              </a:rPr>
            </a:br>
            <a:r>
              <a:rPr lang="ru-RU" sz="1200" i="1" dirty="0" smtClean="0">
                <a:latin typeface="Georgia" pitchFamily="18" charset="0"/>
              </a:rPr>
              <a:t>Но, благо в нем обретши навсегда,</a:t>
            </a:r>
            <a:br>
              <a:rPr lang="ru-RU" sz="1200" i="1" dirty="0" smtClean="0">
                <a:latin typeface="Georgia" pitchFamily="18" charset="0"/>
              </a:rPr>
            </a:br>
            <a:r>
              <a:rPr lang="ru-RU" sz="1200" i="1" dirty="0" smtClean="0">
                <a:latin typeface="Georgia" pitchFamily="18" charset="0"/>
              </a:rPr>
              <a:t/>
            </a:r>
            <a:br>
              <a:rPr lang="ru-RU" sz="1200" i="1" dirty="0" smtClean="0">
                <a:latin typeface="Georgia" pitchFamily="18" charset="0"/>
              </a:rPr>
            </a:br>
            <a:r>
              <a:rPr lang="ru-RU" sz="1200" i="1" dirty="0" smtClean="0">
                <a:latin typeface="Georgia" pitchFamily="18" charset="0"/>
              </a:rPr>
              <a:t>Скажу про все, что видел в этой чаще.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20" name="Picture 4" descr="http://ic.pics.livejournal.com/za_bava/11587322/6465/6465_64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0"/>
            <a:ext cx="2819400" cy="3886201"/>
          </a:xfrm>
          <a:prstGeom prst="rect">
            <a:avLst/>
          </a:prstGeom>
          <a:noFill/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6156176" y="2204864"/>
            <a:ext cx="2987824" cy="295465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А.С.Пушкин:</a:t>
            </a:r>
            <a:b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В начале жизни школу помню я;</a:t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Там нас, детей беспечных было много,</a:t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Неровная и резвая семья; </a:t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Смиренная, одетая убого,</a:t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Но видом величавая жена</a:t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Над школою надзор хранила строго. </a:t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Толпою нашею окружена,</a:t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Приятным, сладким голосом, бывало,</a:t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С младенцами беседует она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88641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Божественная комедия”</a:t>
            </a:r>
            <a:r>
              <a:rPr lang="ru-RU" b="1" dirty="0" smtClean="0">
                <a:solidFill>
                  <a:srgbClr val="333333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                    Данте Алигьери .</a:t>
            </a:r>
            <a:endParaRPr lang="ru-RU" dirty="0"/>
          </a:p>
        </p:txBody>
      </p:sp>
      <p:pic>
        <p:nvPicPr>
          <p:cNvPr id="34822" name="Picture 6" descr="http://im6-tub-ru.yandex.net/i?id=368026187-29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2708920"/>
            <a:ext cx="2267744" cy="25197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83768" y="3429000"/>
            <a:ext cx="626469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96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Терцина</a:t>
            </a:r>
            <a:endParaRPr lang="ru-RU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5" name="Picture 7" descr="http://s020.radikal.ru/i710/1308/24/1695b24b125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0250" y="0"/>
            <a:ext cx="3333750" cy="3810000"/>
          </a:xfrm>
          <a:prstGeom prst="rect">
            <a:avLst/>
          </a:prstGeom>
          <a:noFill/>
        </p:spPr>
      </p:pic>
      <p:pic>
        <p:nvPicPr>
          <p:cNvPr id="32773" name="Picture 5" descr="http://img1.liveinternet.ru/images/attach/b/4/103/399/103399925_4514961_chtoto_prozrevaya_vperedi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2132856"/>
            <a:ext cx="3476625" cy="3886201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619672" y="4293096"/>
            <a:ext cx="7524328" cy="2232248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8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Октава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648381"/>
            <a:ext cx="3779912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Вечер мглистый и ненастный…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Чу, не жаворонка ль глас?…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Ты ли, утра гость прекрасный,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 этот поздний, мертвый час?…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Гибкий, резвый, звучно-ясный,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 этот мертвый, поздний час,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Как безумья смех ужасный,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Он всю душу мне потряс!…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" y="692696"/>
            <a:ext cx="4211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Вечер мглистый и ненастный…</a:t>
            </a:r>
            <a:endParaRPr lang="ru-RU" sz="2400" b="1" dirty="0">
              <a:solidFill>
                <a:srgbClr val="00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                         Федор </a:t>
            </a:r>
            <a:r>
              <a:rPr lang="ru-RU" sz="2400" b="1" dirty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Т</a:t>
            </a:r>
            <a:r>
              <a:rPr lang="ru-RU" sz="24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ютчев</a:t>
            </a:r>
            <a:endParaRPr lang="ru-RU" sz="2400" b="1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292080" y="3534241"/>
            <a:ext cx="385192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Май жестокий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белыми ночами!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Вечный стук в ворота: выходи!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Голубая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дымка за плечами,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Неизвестность, гибель впереди!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Женщины с безумными очами,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 вечно смятой розой на груди! —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Пробудись! Пронзи меня мечами,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От страстей моих освободи!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64088" y="3212976"/>
            <a:ext cx="4392488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Май жестокий с белыми ночами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!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                               </a:t>
            </a:r>
            <a:r>
              <a:rPr lang="ru-RU" sz="1600" b="1" dirty="0" smtClean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Александр Блок</a:t>
            </a:r>
            <a:endParaRPr lang="ru-RU" sz="1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79512" y="764704"/>
            <a:ext cx="3707904" cy="5324535"/>
          </a:xfrm>
          <a:prstGeom prst="rect">
            <a:avLst/>
          </a:prstGeom>
          <a:solidFill>
            <a:srgbClr val="EEEEEE"/>
          </a:solidFill>
          <a:ln w="3810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1.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Живет в фарфоровом дворце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Принцесса нежная Мимоза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С улыбкой грустной на лице.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Живет в фарфоровом дворце…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Летают в гости к ней стрекозы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Живет в фарфоровом дворце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Принцесса нежная Мимоза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2.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Она стыдлива и чиста;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И ручки бархатные хрупки;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Наряд из скромного листа.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Она стыдлива и чиста,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Как вздохи девственной голубки,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Как в ранней юности уста.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Она стыдлива и чиста;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И ручки бархатные хрупки.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55081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Monotype Corsiva" pitchFamily="66" charset="0"/>
              </a:rPr>
              <a:t>                   Игорь </a:t>
            </a:r>
            <a:r>
              <a:rPr lang="ru-RU" sz="2000" b="1" i="1" dirty="0">
                <a:latin typeface="Monotype Corsiva" pitchFamily="66" charset="0"/>
              </a:rPr>
              <a:t>Северянин.</a:t>
            </a:r>
            <a:r>
              <a:rPr lang="ru-RU" sz="2000" i="1" dirty="0">
                <a:latin typeface="Monotype Corsiva" pitchFamily="66" charset="0"/>
              </a:rPr>
              <a:t/>
            </a:r>
            <a:br>
              <a:rPr lang="ru-RU" sz="2000" i="1" dirty="0">
                <a:latin typeface="Monotype Corsiva" pitchFamily="66" charset="0"/>
              </a:rPr>
            </a:br>
            <a:r>
              <a:rPr lang="ru-RU" sz="2000" b="1" i="1" dirty="0" smtClean="0">
                <a:latin typeface="Monotype Corsiva" pitchFamily="66" charset="0"/>
              </a:rPr>
              <a:t>Принцесса </a:t>
            </a:r>
            <a:r>
              <a:rPr lang="ru-RU" sz="2000" b="1" i="1" dirty="0">
                <a:latin typeface="Monotype Corsiva" pitchFamily="66" charset="0"/>
              </a:rPr>
              <a:t>мимоза. Сказка в триолетах.</a:t>
            </a:r>
            <a:endParaRPr lang="ru-RU" sz="2000" i="1" dirty="0">
              <a:latin typeface="Monotype Corsiva" pitchFamily="66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99592" y="548680"/>
            <a:ext cx="8244408" cy="136815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Триолет</a:t>
            </a:r>
          </a:p>
          <a:p>
            <a:endParaRPr lang="ru-RU" dirty="0"/>
          </a:p>
        </p:txBody>
      </p:sp>
      <p:pic>
        <p:nvPicPr>
          <p:cNvPr id="31749" name="Picture 5" descr="http://s.imhonet.ru/photos/out/79e8a722/1411901_larg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700808"/>
            <a:ext cx="2971800" cy="388620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047656" y="2333685"/>
            <a:ext cx="3096344" cy="4524315"/>
          </a:xfrm>
          <a:prstGeom prst="rect">
            <a:avLst/>
          </a:prstGeom>
          <a:solidFill>
            <a:srgbClr val="EEEEEE"/>
          </a:solidFill>
          <a:ln w="381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3.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Дрожит сердечко, как струна, 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У арфы дивной, сладкозвучной: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Она впервые влюблена,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Поет сердечко как струна,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И во дворе теперь ей скучно,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Она давно не знает сна; 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Поет сердечко, как струна,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У арфы громкой сладкозвучной.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4.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Ее избранник, Мотылек,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Веселый, резвый, златотканый,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Ей сделал о любви намек;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Ее избранник, Мотылек,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Любимый ею и желанный,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Подносит стансы в восемь строк;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Ее избранник мотылек,-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ourier New" pitchFamily="49" charset="0"/>
              </a:rPr>
              <a:t>Поэт с душою златотканой.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491880" y="5157192"/>
            <a:ext cx="5904656" cy="13681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0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Рондо</a:t>
            </a:r>
            <a:endParaRPr lang="ru-RU" sz="10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48680"/>
            <a:ext cx="4968552" cy="6484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latin typeface="Georgia" pitchFamily="18" charset="0"/>
              </a:rPr>
              <a:t/>
            </a:r>
            <a:br>
              <a:rPr lang="ru-RU" sz="1400" b="1" i="1" dirty="0" smtClean="0">
                <a:latin typeface="Georgia" pitchFamily="18" charset="0"/>
              </a:rPr>
            </a:br>
            <a:r>
              <a:rPr lang="ru-RU" sz="1400" b="1" i="1" dirty="0" smtClean="0">
                <a:latin typeface="Georgia" pitchFamily="18" charset="0"/>
              </a:rPr>
              <a:t>Кто сожалеет о прекрасных днях,</a:t>
            </a:r>
          </a:p>
          <a:p>
            <a:r>
              <a:rPr lang="ru-RU" sz="1400" b="1" i="1" dirty="0" smtClean="0">
                <a:latin typeface="Georgia" pitchFamily="18" charset="0"/>
              </a:rPr>
              <a:t/>
            </a:r>
            <a:br>
              <a:rPr lang="ru-RU" sz="1400" b="1" i="1" dirty="0" smtClean="0">
                <a:latin typeface="Georgia" pitchFamily="18" charset="0"/>
              </a:rPr>
            </a:br>
            <a:r>
              <a:rPr lang="ru-RU" sz="1400" b="1" i="1" dirty="0" smtClean="0">
                <a:latin typeface="Georgia" pitchFamily="18" charset="0"/>
              </a:rPr>
              <a:t>Мелькнувших быстро, тот печаль лелеет</a:t>
            </a:r>
          </a:p>
          <a:p>
            <a:r>
              <a:rPr lang="ru-RU" sz="1400" b="1" i="1" dirty="0" smtClean="0">
                <a:latin typeface="Georgia" pitchFamily="18" charset="0"/>
              </a:rPr>
              <a:t/>
            </a:r>
            <a:br>
              <a:rPr lang="ru-RU" sz="1400" b="1" i="1" dirty="0" smtClean="0">
                <a:latin typeface="Georgia" pitchFamily="18" charset="0"/>
              </a:rPr>
            </a:br>
            <a:r>
              <a:rPr lang="ru-RU" sz="1400" b="1" i="1" dirty="0" smtClean="0">
                <a:latin typeface="Georgia" pitchFamily="18" charset="0"/>
              </a:rPr>
              <a:t>В дневных раздумьях и в ночных слезах;</a:t>
            </a:r>
          </a:p>
          <a:p>
            <a:r>
              <a:rPr lang="ru-RU" sz="1400" b="1" i="1" dirty="0" smtClean="0">
                <a:latin typeface="Georgia" pitchFamily="18" charset="0"/>
              </a:rPr>
              <a:t/>
            </a:r>
            <a:br>
              <a:rPr lang="ru-RU" sz="1400" b="1" i="1" dirty="0" smtClean="0">
                <a:latin typeface="Georgia" pitchFamily="18" charset="0"/>
              </a:rPr>
            </a:br>
            <a:r>
              <a:rPr lang="ru-RU" sz="1400" b="1" i="1" dirty="0" smtClean="0">
                <a:latin typeface="Georgia" pitchFamily="18" charset="0"/>
              </a:rPr>
              <a:t>Былое счастье мило и в мечтах,</a:t>
            </a:r>
          </a:p>
          <a:p>
            <a:r>
              <a:rPr lang="ru-RU" sz="1400" b="1" i="1" dirty="0" smtClean="0">
                <a:latin typeface="Georgia" pitchFamily="18" charset="0"/>
              </a:rPr>
              <a:t/>
            </a:r>
            <a:br>
              <a:rPr lang="ru-RU" sz="1400" b="1" i="1" dirty="0" smtClean="0">
                <a:latin typeface="Georgia" pitchFamily="18" charset="0"/>
              </a:rPr>
            </a:br>
            <a:r>
              <a:rPr lang="ru-RU" sz="1400" b="1" i="1" dirty="0" smtClean="0">
                <a:latin typeface="Georgia" pitchFamily="18" charset="0"/>
              </a:rPr>
              <a:t>И память поцелуев нежно греет,</a:t>
            </a:r>
          </a:p>
          <a:p>
            <a:r>
              <a:rPr lang="ru-RU" sz="1400" b="1" i="1" dirty="0" smtClean="0">
                <a:latin typeface="Georgia" pitchFamily="18" charset="0"/>
              </a:rPr>
              <a:t/>
            </a:r>
            <a:br>
              <a:rPr lang="ru-RU" sz="1400" b="1" i="1" dirty="0" smtClean="0">
                <a:latin typeface="Georgia" pitchFamily="18" charset="0"/>
              </a:rPr>
            </a:br>
            <a:r>
              <a:rPr lang="ru-RU" sz="1400" b="1" i="1" dirty="0" smtClean="0">
                <a:latin typeface="Georgia" pitchFamily="18" charset="0"/>
              </a:rPr>
              <a:t>Но о случайном ветерке, что веет</a:t>
            </a:r>
          </a:p>
          <a:p>
            <a:r>
              <a:rPr lang="ru-RU" sz="1400" b="1" i="1" dirty="0" smtClean="0">
                <a:latin typeface="Georgia" pitchFamily="18" charset="0"/>
              </a:rPr>
              <a:t/>
            </a:r>
            <a:br>
              <a:rPr lang="ru-RU" sz="1400" b="1" i="1" dirty="0" smtClean="0">
                <a:latin typeface="Georgia" pitchFamily="18" charset="0"/>
              </a:rPr>
            </a:br>
            <a:r>
              <a:rPr lang="ru-RU" sz="1400" b="1" i="1" dirty="0" smtClean="0">
                <a:latin typeface="Georgia" pitchFamily="18" charset="0"/>
              </a:rPr>
              <a:t>Весенним вечером в речных кустах</a:t>
            </a:r>
          </a:p>
          <a:p>
            <a:r>
              <a:rPr lang="ru-RU" sz="1400" b="1" i="1" dirty="0" smtClean="0">
                <a:latin typeface="Georgia" pitchFamily="18" charset="0"/>
              </a:rPr>
              <a:t/>
            </a:r>
            <a:br>
              <a:rPr lang="ru-RU" sz="1400" b="1" i="1" dirty="0" smtClean="0">
                <a:latin typeface="Georgia" pitchFamily="18" charset="0"/>
              </a:rPr>
            </a:br>
            <a:r>
              <a:rPr lang="ru-RU" sz="1400" b="1" i="1" dirty="0" smtClean="0">
                <a:latin typeface="Georgia" pitchFamily="18" charset="0"/>
              </a:rPr>
              <a:t>И нежит нас, свевая пыльный прах,</a:t>
            </a:r>
          </a:p>
          <a:p>
            <a:r>
              <a:rPr lang="ru-RU" sz="1400" b="1" i="1" dirty="0" smtClean="0">
                <a:latin typeface="Georgia" pitchFamily="18" charset="0"/>
              </a:rPr>
              <a:t/>
            </a:r>
            <a:br>
              <a:rPr lang="ru-RU" sz="1400" b="1" i="1" dirty="0" smtClean="0">
                <a:latin typeface="Georgia" pitchFamily="18" charset="0"/>
              </a:rPr>
            </a:br>
            <a:r>
              <a:rPr lang="ru-RU" sz="1400" b="1" i="1" dirty="0" smtClean="0">
                <a:latin typeface="Georgia" pitchFamily="18" charset="0"/>
              </a:rPr>
              <a:t>Кто сожалеет?</a:t>
            </a:r>
          </a:p>
          <a:p>
            <a:r>
              <a:rPr lang="ru-RU" sz="1400" b="1" i="1" dirty="0" smtClean="0">
                <a:latin typeface="Georgia" pitchFamily="18" charset="0"/>
              </a:rPr>
              <a:t/>
            </a:r>
            <a:br>
              <a:rPr lang="ru-RU" sz="1400" b="1" i="1" dirty="0" smtClean="0">
                <a:latin typeface="Georgia" pitchFamily="18" charset="0"/>
              </a:rPr>
            </a:br>
            <a:r>
              <a:rPr lang="ru-RU" sz="1400" b="1" i="1" dirty="0" smtClean="0">
                <a:latin typeface="Georgia" pitchFamily="18" charset="0"/>
              </a:rPr>
              <a:t>Земное меркнет в неземных лучах,</a:t>
            </a:r>
          </a:p>
          <a:p>
            <a:r>
              <a:rPr lang="ru-RU" sz="1400" b="1" i="1" dirty="0" smtClean="0">
                <a:latin typeface="Georgia" pitchFamily="18" charset="0"/>
              </a:rPr>
              <a:t/>
            </a:r>
            <a:br>
              <a:rPr lang="ru-RU" sz="1400" b="1" i="1" dirty="0" smtClean="0">
                <a:latin typeface="Georgia" pitchFamily="18" charset="0"/>
              </a:rPr>
            </a:br>
            <a:r>
              <a:rPr lang="ru-RU" sz="1400" b="1" i="1" dirty="0" smtClean="0">
                <a:latin typeface="Georgia" pitchFamily="18" charset="0"/>
              </a:rPr>
              <a:t>Пред райской радостью любовь бледнеет,</a:t>
            </a:r>
          </a:p>
          <a:p>
            <a:r>
              <a:rPr lang="ru-RU" sz="1400" b="1" i="1" dirty="0" smtClean="0">
                <a:latin typeface="Georgia" pitchFamily="18" charset="0"/>
              </a:rPr>
              <a:t/>
            </a:r>
            <a:br>
              <a:rPr lang="ru-RU" sz="1400" b="1" i="1" dirty="0" smtClean="0">
                <a:latin typeface="Georgia" pitchFamily="18" charset="0"/>
              </a:rPr>
            </a:br>
            <a:r>
              <a:rPr lang="ru-RU" sz="1400" b="1" i="1" dirty="0" smtClean="0">
                <a:latin typeface="Georgia" pitchFamily="18" charset="0"/>
              </a:rPr>
              <a:t>Меж избранных нет места тем, о снах</a:t>
            </a:r>
          </a:p>
          <a:p>
            <a:r>
              <a:rPr lang="ru-RU" sz="1400" b="1" i="1" dirty="0" smtClean="0">
                <a:latin typeface="Georgia" pitchFamily="18" charset="0"/>
              </a:rPr>
              <a:t/>
            </a:r>
            <a:br>
              <a:rPr lang="ru-RU" sz="1400" b="1" i="1" dirty="0" smtClean="0">
                <a:latin typeface="Georgia" pitchFamily="18" charset="0"/>
              </a:rPr>
            </a:br>
            <a:r>
              <a:rPr lang="ru-RU" sz="1400" b="1" i="1" dirty="0" smtClean="0">
                <a:latin typeface="Georgia" pitchFamily="18" charset="0"/>
              </a:rPr>
              <a:t>Кто сожалеет!</a:t>
            </a:r>
          </a:p>
          <a:p>
            <a:endParaRPr lang="ru-RU" sz="1400" b="1" i="1" dirty="0">
              <a:latin typeface="Georgia" pitchFamily="18" charset="0"/>
            </a:endParaRPr>
          </a:p>
          <a:p>
            <a:r>
              <a:rPr lang="ru-RU" sz="1400" b="1" i="1" dirty="0" smtClean="0">
                <a:latin typeface="Georgia" pitchFamily="18" charset="0"/>
              </a:rPr>
              <a:t>  20 марта 1918</a:t>
            </a:r>
          </a:p>
          <a:p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0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FF6600"/>
                </a:solidFill>
                <a:latin typeface="Georgia" pitchFamily="18" charset="0"/>
              </a:rPr>
              <a:t>Кто сожалеет о прекрасных днях. </a:t>
            </a:r>
          </a:p>
          <a:p>
            <a:r>
              <a:rPr lang="ru-RU" sz="1600" b="1" i="1" dirty="0">
                <a:solidFill>
                  <a:srgbClr val="FF6600"/>
                </a:solidFill>
                <a:latin typeface="Georgia" pitchFamily="18" charset="0"/>
              </a:rPr>
              <a:t> </a:t>
            </a:r>
            <a:r>
              <a:rPr lang="ru-RU" sz="1600" b="1" i="1" dirty="0" smtClean="0">
                <a:solidFill>
                  <a:srgbClr val="FF6600"/>
                </a:solidFill>
                <a:latin typeface="Georgia" pitchFamily="18" charset="0"/>
              </a:rPr>
              <a:t>                                                              </a:t>
            </a:r>
            <a:r>
              <a:rPr lang="ru-RU" sz="2000" b="1" dirty="0" smtClean="0">
                <a:solidFill>
                  <a:srgbClr val="FF6600"/>
                </a:solidFill>
                <a:latin typeface="Georgia" pitchFamily="18" charset="0"/>
              </a:rPr>
              <a:t>Брюсов В. Я.</a:t>
            </a:r>
            <a:endParaRPr lang="ru-RU" sz="2000" b="1" dirty="0">
              <a:solidFill>
                <a:srgbClr val="FF6600"/>
              </a:solidFill>
              <a:latin typeface="Georgia" pitchFamily="18" charset="0"/>
            </a:endParaRPr>
          </a:p>
        </p:txBody>
      </p:sp>
      <p:pic>
        <p:nvPicPr>
          <p:cNvPr id="30722" name="Picture 2" descr="http://novostiliteratury.ru/wp-content/uploads/2010/12/%D0%B1%D1%80%D1%8E%D1%81%D0%BE%D0%B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764704"/>
            <a:ext cx="3649636" cy="4272223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78</TotalTime>
  <Words>245</Words>
  <Application>Microsoft Office PowerPoint</Application>
  <PresentationFormat>Экран (4:3)</PresentationFormat>
  <Paragraphs>82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Открытая</vt:lpstr>
      <vt:lpstr>                                 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Женя и Андрей</dc:creator>
  <cp:lastModifiedBy>Женя и Андрей</cp:lastModifiedBy>
  <cp:revision>8</cp:revision>
  <dcterms:created xsi:type="dcterms:W3CDTF">2014-04-02T17:11:12Z</dcterms:created>
  <dcterms:modified xsi:type="dcterms:W3CDTF">2014-04-02T18:29:17Z</dcterms:modified>
</cp:coreProperties>
</file>