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57" r:id="rId2"/>
    <p:sldId id="258" r:id="rId3"/>
    <p:sldId id="259" r:id="rId4"/>
    <p:sldId id="270" r:id="rId5"/>
    <p:sldId id="280" r:id="rId6"/>
    <p:sldId id="263" r:id="rId7"/>
    <p:sldId id="281" r:id="rId8"/>
    <p:sldId id="264" r:id="rId9"/>
    <p:sldId id="282" r:id="rId10"/>
    <p:sldId id="283" r:id="rId11"/>
    <p:sldId id="284" r:id="rId12"/>
    <p:sldId id="266" r:id="rId13"/>
    <p:sldId id="268" r:id="rId14"/>
    <p:sldId id="285" r:id="rId15"/>
    <p:sldId id="29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3300"/>
    <a:srgbClr val="52903C"/>
    <a:srgbClr val="990000"/>
    <a:srgbClr val="9900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95" autoAdjust="0"/>
    <p:restoredTop sz="94660"/>
  </p:normalViewPr>
  <p:slideViewPr>
    <p:cSldViewPr>
      <p:cViewPr varScale="1">
        <p:scale>
          <a:sx n="87" d="100"/>
          <a:sy n="87" d="100"/>
        </p:scale>
        <p:origin x="-1470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22.11.2016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		</a:t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/>
            </a:r>
            <a:br>
              <a:rPr lang="ru-RU" sz="3200" b="1" dirty="0" smtClean="0">
                <a:latin typeface="Monotype Corsiva" pitchFamily="66" charset="0"/>
              </a:rPr>
            </a:br>
            <a:r>
              <a:rPr lang="ru-RU" sz="3200" b="1" dirty="0" smtClean="0">
                <a:latin typeface="Monotype Corsiva" pitchFamily="66" charset="0"/>
              </a:rPr>
              <a:t>		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Подготовка к написанию сочинения  </a:t>
            </a:r>
            <a:b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   по прочитанному тексту.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Monotype Corsiva" pitchFamily="66" charset="0"/>
              </a:rPr>
              <a:t>            </a:t>
            </a:r>
            <a:r>
              <a:rPr lang="ru-RU" sz="36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(Задание «С» ЕГЭ)</a:t>
            </a:r>
            <a: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rgbClr val="FF000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chemeClr val="tx1"/>
                </a:solidFill>
                <a:latin typeface="Monotype Corsiva" pitchFamily="66" charset="0"/>
              </a:rPr>
              <a:t>             </a:t>
            </a:r>
            <a: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  <a:t>Прежде чем написать, я задаю себе три  </a:t>
            </a:r>
            <a:b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  <a:t>              вопроса: что хочу написать, как  </a:t>
            </a:r>
            <a:b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  <a:t>              написать и для чего написать.</a:t>
            </a:r>
            <a:b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  <a:t>				                   М. Горький.</a:t>
            </a:r>
            <a:br>
              <a:rPr lang="ru-RU" sz="32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endParaRPr lang="ru-RU" sz="3200" dirty="0">
              <a:solidFill>
                <a:srgbClr val="7030A0"/>
              </a:solidFill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>
            <a:off x="1428728" y="6514034"/>
            <a:ext cx="7143768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	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0100" y="-357214"/>
            <a:ext cx="7712394" cy="1143000"/>
          </a:xfrm>
        </p:spPr>
        <p:txBody>
          <a:bodyPr>
            <a:normAutofit fontScale="90000"/>
          </a:bodyPr>
          <a:lstStyle/>
          <a:p>
            <a:pPr lvl="0" eaLnBrk="0" fontAlgn="base" hangingPunct="0">
              <a:spcAft>
                <a:spcPct val="0"/>
              </a:spcAft>
            </a:pP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4.Высказываем собственное мнение и 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аргументируем его.</a:t>
            </a:r>
            <a:br>
              <a:rPr lang="ru-RU" sz="24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000" b="1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ВАШЕ мнение – маленький текст-рассуждение  внутри всего сочинения , который строится по схеме:</a:t>
            </a:r>
            <a: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/>
            </a:r>
            <a:br>
              <a:rPr lang="ru-RU" sz="20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</a:b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</a:rPr>
              <a:t>-</a:t>
            </a: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тезис (положение, которое надо доказать); </a:t>
            </a:r>
            <a:b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-аргументация (доказательства, доводы); </a:t>
            </a:r>
            <a:b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lang="ru-RU" sz="1800" dirty="0" smtClean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ea typeface="Times New Roman" pitchFamily="18" charset="0"/>
                <a:cs typeface="Arial" pitchFamily="34" charset="0"/>
              </a:rPr>
              <a:t>-вывод (общий итог). </a:t>
            </a:r>
            <a:r>
              <a:rPr lang="ru-RU" sz="18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/>
            </a:r>
            <a:br>
              <a:rPr lang="ru-RU" sz="1800" dirty="0" smtClean="0"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</a:br>
            <a: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18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endParaRPr lang="ru-RU" sz="1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35843" name="Rectangle 3"/>
          <p:cNvSpPr>
            <a:spLocks noChangeArrowheads="1"/>
          </p:cNvSpPr>
          <p:nvPr/>
        </p:nvSpPr>
        <p:spPr bwMode="auto">
          <a:xfrm>
            <a:off x="1000100" y="2143116"/>
            <a:ext cx="7858180" cy="769441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!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accent2">
                    <a:lumMod val="7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От тезиса к аргументам можно поставить вопрос «Почему?», а аргументы отвечают: «…потому что…».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accent2">
                  <a:lumMod val="75000"/>
                </a:schemeClr>
              </a:solidFill>
              <a:effectLst/>
              <a:latin typeface="+mj-lt"/>
              <a:cs typeface="Arial" pitchFamily="34" charset="0"/>
            </a:endParaRPr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1071538" y="2928934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sp>
        <p:nvSpPr>
          <p:cNvPr id="9217" name="Rectangle 1"/>
          <p:cNvSpPr>
            <a:spLocks noChangeArrowheads="1"/>
          </p:cNvSpPr>
          <p:nvPr/>
        </p:nvSpPr>
        <p:spPr bwMode="auto">
          <a:xfrm>
            <a:off x="1428728" y="2928934"/>
            <a:ext cx="7715272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rgbClr val="990000"/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: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Тезис. «</a:t>
            </a:r>
            <a:r>
              <a:rPr kumimoji="0" lang="ru-RU" sz="160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Истинная</a:t>
            </a:r>
            <a:r>
              <a:rPr kumimoji="0" lang="ru-RU" sz="1600" i="0" u="none" strike="noStrike" cap="none" normalizeH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красота человека определяется богатством его внутреннего мира».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Times New Roman" pitchFamily="18" charset="0"/>
              </a:rPr>
              <a:t>Почему?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latin typeface="+mj-lt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Аргумент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(потому что):  «Если у человека доброе сердце, он великодушен, благороден, способен мыслить и творить, он красив. Если же он,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latin typeface="+mj-lt"/>
                <a:ea typeface="Times New Roman" pitchFamily="18" charset="0"/>
                <a:cs typeface="Arial" pitchFamily="34" charset="0"/>
              </a:rPr>
              <a:t> наделенный от природы хорошими внешними данными, холоден, высокомерен, способен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71802" y="4286256"/>
            <a:ext cx="6072198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dirty="0" smtClean="0">
                <a:solidFill>
                  <a:srgbClr val="990000"/>
                </a:solidFill>
                <a:ea typeface="Times New Roman" pitchFamily="18" charset="0"/>
                <a:cs typeface="Arial" pitchFamily="34" charset="0"/>
              </a:rPr>
              <a:t> 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 pitchFamily="18" charset="0"/>
                <a:cs typeface="Arial" pitchFamily="34" charset="0"/>
              </a:rPr>
              <a:t>жить за счёт других, его красота меркнет и не оценивается по достоинству. Возьмём в качестве примера двух героинь романа Л.Н. Толстого Наташу Ростову и </a:t>
            </a:r>
            <a:r>
              <a:rPr lang="ru-RU" sz="1600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 pitchFamily="18" charset="0"/>
                <a:cs typeface="Arial" pitchFamily="34" charset="0"/>
              </a:rPr>
              <a:t>Элен</a:t>
            </a:r>
            <a:r>
              <a:rPr lang="ru-RU" sz="160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ea typeface="Times New Roman" pitchFamily="18" charset="0"/>
                <a:cs typeface="Arial" pitchFamily="34" charset="0"/>
              </a:rPr>
              <a:t> Курагину…».</a:t>
            </a:r>
          </a:p>
          <a:p>
            <a:r>
              <a:rPr lang="ru-RU" sz="28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		</a:t>
            </a:r>
            <a:r>
              <a:rPr lang="ru-RU" sz="2800" b="1" dirty="0" smtClean="0">
                <a:solidFill>
                  <a:srgbClr val="FF0000"/>
                </a:solidFill>
                <a:latin typeface="Arial Black" pitchFamily="34" charset="0"/>
                <a:ea typeface="Times New Roman" pitchFamily="18" charset="0"/>
                <a:cs typeface="Times New Roman" pitchFamily="18" charset="0"/>
              </a:rPr>
              <a:t>!</a:t>
            </a:r>
            <a:r>
              <a:rPr lang="ru-RU" sz="1600" b="1" dirty="0" smtClean="0">
                <a:solidFill>
                  <a:srgbClr val="7030A0"/>
                </a:solidFill>
                <a:latin typeface="+mj-lt"/>
              </a:rPr>
              <a:t>  Используем:</a:t>
            </a:r>
          </a:p>
          <a:p>
            <a:r>
              <a:rPr lang="ru-RU" sz="1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Примеры</a:t>
            </a:r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из </a:t>
            </a:r>
            <a:r>
              <a:rPr lang="ru-RU" sz="1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худ-ой</a:t>
            </a:r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</a:t>
            </a:r>
            <a:r>
              <a:rPr lang="ru-RU" sz="1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истор-ой</a:t>
            </a:r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научно-популярной </a:t>
            </a:r>
            <a:r>
              <a:rPr lang="ru-RU" sz="1600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лит-ры</a:t>
            </a:r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, худ. фильмов, периодической печати,</a:t>
            </a:r>
            <a:r>
              <a:rPr lang="ru-RU" sz="1600" i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</a:t>
            </a:r>
            <a:r>
              <a:rPr lang="ru-RU" sz="1600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теле- и радиопередач. пословицы, поговорки, афоризмы (нужно обязательно пояснить их смысл, связать с тезисом), реальные факты из жизни.</a:t>
            </a: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2800" dirty="0" smtClean="0">
              <a:solidFill>
                <a:schemeClr val="tx2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 smtClean="0">
              <a:solidFill>
                <a:schemeClr val="tx2"/>
              </a:solidFill>
              <a:latin typeface="+mj-lt"/>
              <a:ea typeface="Times New Roman" pitchFamily="18" charset="0"/>
              <a:cs typeface="Arial" pitchFamily="34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endParaRPr lang="ru-RU" sz="1600" dirty="0">
              <a:latin typeface="+mj-lt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248275"/>
            <a:ext cx="12001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AutoShape 5"/>
          <p:cNvSpPr>
            <a:spLocks noChangeArrowheads="1"/>
          </p:cNvSpPr>
          <p:nvPr/>
        </p:nvSpPr>
        <p:spPr bwMode="auto">
          <a:xfrm>
            <a:off x="1571604" y="4643446"/>
            <a:ext cx="1544638" cy="6905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2DBDB"/>
          </a:solidFill>
          <a:ln w="9525" algn="ctr">
            <a:solidFill>
              <a:srgbClr val="94363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Вспомним теорию…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28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           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Можно использовать следующие</a:t>
            </a:r>
            <a:b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                       речевые обороты:</a:t>
            </a:r>
            <a:endParaRPr lang="ru-RU" sz="40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71604" y="142852"/>
            <a:ext cx="500066" cy="1000132"/>
          </a:xfrm>
          <a:prstGeom prst="rect">
            <a:avLst/>
          </a:prstGeom>
          <a:solidFill>
            <a:srgbClr val="990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714480" y="214290"/>
            <a:ext cx="214314" cy="214314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714480" y="500042"/>
            <a:ext cx="214314" cy="21431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2 5"/>
          <p:cNvSpPr/>
          <p:nvPr/>
        </p:nvSpPr>
        <p:spPr>
          <a:xfrm rot="2299106">
            <a:off x="1653644" y="731254"/>
            <a:ext cx="428628" cy="413555"/>
          </a:xfrm>
          <a:prstGeom prst="irregularSeal2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357290" y="1142984"/>
            <a:ext cx="757242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 smtClean="0">
                <a:latin typeface="+mj-lt"/>
              </a:rPr>
              <a:t>- С мнением, позицией, доводами автора трудно не согласиться…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- Нельзя не согласиться с мнением автора…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- Я разделяю позицию автора…</a:t>
            </a:r>
            <a:r>
              <a:rPr lang="ru-RU" sz="1600" dirty="0" smtClean="0">
                <a:solidFill>
                  <a:schemeClr val="tx2"/>
                </a:solidFill>
                <a:latin typeface="+mj-lt"/>
              </a:rPr>
              <a:t/>
            </a:r>
            <a:br>
              <a:rPr lang="ru-RU" sz="1600" dirty="0" smtClean="0">
                <a:solidFill>
                  <a:schemeClr val="tx2"/>
                </a:solidFill>
                <a:latin typeface="+mj-lt"/>
              </a:rPr>
            </a:br>
            <a:r>
              <a:rPr lang="ru-RU" sz="1600" dirty="0" smtClean="0">
                <a:solidFill>
                  <a:schemeClr val="tx2"/>
                </a:solidFill>
                <a:latin typeface="+mj-lt"/>
              </a:rPr>
              <a:t/>
            </a:r>
            <a:br>
              <a:rPr lang="ru-RU" sz="1600" dirty="0" smtClean="0">
                <a:solidFill>
                  <a:schemeClr val="tx2"/>
                </a:solidFill>
                <a:latin typeface="+mj-lt"/>
              </a:rPr>
            </a:br>
            <a:r>
              <a:rPr lang="ru-RU" sz="1600" b="1" dirty="0" smtClean="0">
                <a:solidFill>
                  <a:srgbClr val="FF0000"/>
                </a:solidFill>
              </a:rPr>
              <a:t/>
            </a:r>
            <a:br>
              <a:rPr lang="ru-RU" sz="1600" b="1" dirty="0" smtClean="0">
                <a:solidFill>
                  <a:srgbClr val="FF0000"/>
                </a:solidFill>
              </a:rPr>
            </a:br>
            <a:endParaRPr lang="ru-RU" sz="1600" dirty="0"/>
          </a:p>
        </p:txBody>
      </p:sp>
      <p:sp>
        <p:nvSpPr>
          <p:cNvPr id="36865" name="Rectangle 1"/>
          <p:cNvSpPr>
            <a:spLocks noChangeArrowheads="1"/>
          </p:cNvSpPr>
          <p:nvPr/>
        </p:nvSpPr>
        <p:spPr bwMode="auto">
          <a:xfrm>
            <a:off x="1357290" y="1928802"/>
            <a:ext cx="7643898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разделяю </a:t>
            </a: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точку зрения автора…</a:t>
            </a:r>
            <a:endParaRPr kumimoji="0" lang="ru-RU" sz="1600" b="0" i="0" u="none" strike="noStrike" cap="none" normalizeH="0" baseline="0" dirty="0" smtClean="0">
              <a:ln>
                <a:noFill/>
              </a:ln>
              <a:effectLst/>
              <a:latin typeface="Arial" pitchFamily="34" charset="0"/>
              <a:ea typeface="Times New Roman" pitchFamily="18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1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-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Позиция автора близка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понятна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мне, но…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В чем-то я согласен с автором, но кое с чем мне хотелось 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600" dirty="0" smtClean="0">
                <a:latin typeface="Arial" pitchFamily="34" charset="0"/>
                <a:ea typeface="Times New Roman" pitchFamily="18" charset="0"/>
                <a:cs typeface="Arial" pitchFamily="34" charset="0"/>
              </a:rPr>
              <a:t>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бы  поспорить…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Проблема глубже, чем кажется на первый взгляд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собственные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  аргументы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-"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Я разделяю негодование (</a:t>
            </a:r>
            <a:r>
              <a:rPr kumimoji="0" lang="ru-RU" sz="1600" b="0" i="1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неприятие, восторг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) автора и думаю…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3714752"/>
            <a:ext cx="3071834" cy="16004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b="1" dirty="0" smtClean="0">
                <a:solidFill>
                  <a:srgbClr val="00B050"/>
                </a:solidFill>
                <a:latin typeface="Arial Black" pitchFamily="34" charset="0"/>
              </a:rPr>
              <a:t>ЕЩЁ:     </a:t>
            </a:r>
          </a:p>
          <a:p>
            <a:pPr lvl="0"/>
            <a:r>
              <a:rPr lang="ru-RU" sz="1600" dirty="0" smtClean="0">
                <a:latin typeface="+mj-lt"/>
              </a:rPr>
              <a:t>Во-первых,…</a:t>
            </a:r>
          </a:p>
          <a:p>
            <a:pPr lvl="0"/>
            <a:r>
              <a:rPr lang="ru-RU" sz="1600" dirty="0" smtClean="0">
                <a:latin typeface="+mj-lt"/>
              </a:rPr>
              <a:t>Во-вторых,…</a:t>
            </a:r>
          </a:p>
          <a:p>
            <a:pPr lvl="0"/>
            <a:r>
              <a:rPr lang="ru-RU" sz="1600" dirty="0" smtClean="0">
                <a:latin typeface="+mj-lt"/>
              </a:rPr>
              <a:t>Наконец,…</a:t>
            </a:r>
          </a:p>
          <a:p>
            <a:pPr lvl="0"/>
            <a:r>
              <a:rPr lang="ru-RU" sz="1600" dirty="0" smtClean="0">
                <a:latin typeface="+mj-lt"/>
              </a:rPr>
              <a:t>Это подтверждается также…</a:t>
            </a:r>
          </a:p>
          <a:p>
            <a:pPr lvl="0"/>
            <a:r>
              <a:rPr lang="ru-RU" sz="1600" dirty="0" smtClean="0">
                <a:latin typeface="+mj-lt"/>
              </a:rPr>
              <a:t>К этому можно добавить…</a:t>
            </a:r>
            <a:endParaRPr lang="ru-RU" sz="1600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786150" y="3643314"/>
            <a:ext cx="5357850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B050"/>
                </a:solidFill>
              </a:rPr>
              <a:t>ДЛЯ ВВОДА СВОЕГО ПРИМЕРА МОЖНО ИСП-ТЬ:</a:t>
            </a:r>
            <a:r>
              <a:rPr lang="ru-RU" sz="1600" b="1" dirty="0" smtClean="0">
                <a:solidFill>
                  <a:srgbClr val="CC3300"/>
                </a:solidFill>
              </a:rPr>
              <a:t/>
            </a:r>
            <a:br>
              <a:rPr lang="ru-RU" sz="1600" b="1" dirty="0" smtClean="0">
                <a:solidFill>
                  <a:srgbClr val="CC3300"/>
                </a:solidFill>
              </a:rPr>
            </a:br>
            <a:r>
              <a:rPr lang="ru-RU" sz="1600" dirty="0" smtClean="0">
                <a:latin typeface="+mj-lt"/>
              </a:rPr>
              <a:t>Приведем пример…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Сравним…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Сопоставим…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Кто из нас не сталкивался с ситуацией, когда…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Никто не будет отрицать, что…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Никто из нас не будет возражать против того…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Каждый из нас может привести множество аргументов в защиту авторской позиции. Во-первых,…</a:t>
            </a:r>
            <a:br>
              <a:rPr lang="ru-RU" sz="1600" dirty="0" smtClean="0">
                <a:latin typeface="+mj-lt"/>
              </a:rPr>
            </a:br>
            <a:r>
              <a:rPr lang="ru-RU" sz="1600" dirty="0" smtClean="0">
                <a:latin typeface="+mj-lt"/>
              </a:rPr>
              <a:t>Ярчайшими примерами тому могут служить не только…, но и…</a:t>
            </a:r>
            <a:br>
              <a:rPr lang="ru-RU" sz="1600" dirty="0" smtClean="0">
                <a:latin typeface="+mj-lt"/>
              </a:rPr>
            </a:br>
            <a:endParaRPr lang="ru-RU" sz="1600" dirty="0">
              <a:latin typeface="+mj-lt"/>
            </a:endParaRPr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cs typeface="Arial" pitchFamily="34" charset="0"/>
              </a:rPr>
              <a:t>5. Обобщаем сказанное, делаем вывод. </a:t>
            </a: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</a:rPr>
              <a:t/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</a:rPr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i="1" dirty="0" smtClean="0"/>
              <a:t/>
            </a:r>
            <a:br>
              <a:rPr lang="ru-RU" sz="1800" i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248275"/>
            <a:ext cx="12001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AutoShape 5"/>
          <p:cNvSpPr>
            <a:spLocks noChangeArrowheads="1"/>
          </p:cNvSpPr>
          <p:nvPr/>
        </p:nvSpPr>
        <p:spPr bwMode="auto">
          <a:xfrm>
            <a:off x="1857356" y="4786322"/>
            <a:ext cx="1544638" cy="6905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2DBDB"/>
          </a:solidFill>
          <a:ln w="9525" algn="ctr">
            <a:solidFill>
              <a:srgbClr val="94363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Вспомним теорию…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214414" y="928670"/>
            <a:ext cx="7643866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j-lt"/>
              </a:rPr>
              <a:t> «Конец – делу венец» – вот  девиз всякого, кто заканчивает работу над сочинением.  Концовка призвана подвести итог, сделать сочинение цельным, законченным.</a:t>
            </a:r>
          </a:p>
          <a:p>
            <a:r>
              <a:rPr lang="ru-RU" b="1" dirty="0" smtClean="0">
                <a:latin typeface="+mj-lt"/>
              </a:rPr>
              <a:t>В заключительной части можно:</a:t>
            </a:r>
          </a:p>
          <a:p>
            <a:pPr>
              <a:buFontTx/>
              <a:buChar char="-"/>
            </a:pPr>
            <a:r>
              <a:rPr lang="ru-RU" dirty="0" smtClean="0">
                <a:latin typeface="+mj-lt"/>
              </a:rPr>
              <a:t>подчеркнуть солидарность с автором, </a:t>
            </a:r>
          </a:p>
          <a:p>
            <a:pPr>
              <a:buFontTx/>
              <a:buChar char="-"/>
            </a:pPr>
            <a:r>
              <a:rPr lang="ru-RU" dirty="0" smtClean="0">
                <a:latin typeface="+mj-lt"/>
              </a:rPr>
              <a:t> передать общее впечатление о прочитанном тексте, </a:t>
            </a:r>
          </a:p>
          <a:p>
            <a:pPr>
              <a:buFontTx/>
              <a:buChar char="-"/>
            </a:pPr>
            <a:r>
              <a:rPr lang="ru-RU" dirty="0" smtClean="0">
                <a:latin typeface="+mj-lt"/>
              </a:rPr>
              <a:t>сказать, какой урок или вывод для себя сделан. </a:t>
            </a:r>
          </a:p>
          <a:p>
            <a:pPr>
              <a:buFontTx/>
              <a:buChar char="-"/>
            </a:pPr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Можно призвать к совместному действию.</a:t>
            </a:r>
          </a:p>
          <a:p>
            <a:r>
              <a:rPr lang="ru-RU" dirty="0" smtClean="0">
                <a:latin typeface="+mj-lt"/>
              </a:rPr>
              <a:t>	:«Так давайте же сохраним природу родного края». </a:t>
            </a:r>
          </a:p>
          <a:p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Украшает концовку и уместно приведенная цитата, афоризм, пословица.</a:t>
            </a:r>
          </a:p>
          <a:p>
            <a:endParaRPr lang="ru-RU" dirty="0" smtClean="0">
              <a:latin typeface="+mj-lt"/>
            </a:endParaRPr>
          </a:p>
          <a:p>
            <a:r>
              <a:rPr lang="ru-RU" dirty="0" smtClean="0">
                <a:latin typeface="+mj-lt"/>
              </a:rPr>
              <a:t>			: «Итак, как говорил древний философ 				  Сократ: «Мудрость, знание – высшая</a:t>
            </a:r>
          </a:p>
          <a:p>
            <a:r>
              <a:rPr lang="ru-RU" dirty="0" smtClean="0">
                <a:latin typeface="+mj-lt"/>
              </a:rPr>
              <a:t>                                             добродетель». </a:t>
            </a:r>
            <a:endParaRPr lang="ru-RU" dirty="0">
              <a:latin typeface="+mj-lt"/>
            </a:endParaRP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1785918" y="3429000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sp>
        <p:nvSpPr>
          <p:cNvPr id="9" name="Oval 4"/>
          <p:cNvSpPr>
            <a:spLocks noChangeArrowheads="1"/>
          </p:cNvSpPr>
          <p:nvPr/>
        </p:nvSpPr>
        <p:spPr bwMode="auto">
          <a:xfrm>
            <a:off x="3643306" y="4857760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	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Можно использовать следующие</a:t>
            </a:r>
            <a:b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                       речевые обороты: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14414" y="1571612"/>
            <a:ext cx="764386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dirty="0" smtClean="0">
                <a:latin typeface="+mj-lt"/>
              </a:rPr>
              <a:t>В заключен</a:t>
            </a:r>
            <a:r>
              <a:rPr lang="ru-RU" u="sng" dirty="0" smtClean="0">
                <a:latin typeface="+mj-lt"/>
              </a:rPr>
              <a:t>ие </a:t>
            </a:r>
            <a:r>
              <a:rPr lang="ru-RU" dirty="0" smtClean="0">
                <a:latin typeface="+mj-lt"/>
              </a:rPr>
              <a:t>хочу подчеркнуть…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В заключен</a:t>
            </a:r>
            <a:r>
              <a:rPr lang="ru-RU" u="sng" dirty="0" smtClean="0">
                <a:latin typeface="+mj-lt"/>
              </a:rPr>
              <a:t>ие </a:t>
            </a:r>
            <a:r>
              <a:rPr lang="ru-RU" dirty="0" smtClean="0">
                <a:latin typeface="+mj-lt"/>
              </a:rPr>
              <a:t>хотелось бы отметить…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В заключен</a:t>
            </a:r>
            <a:r>
              <a:rPr lang="ru-RU" u="sng" dirty="0" smtClean="0">
                <a:latin typeface="+mj-lt"/>
              </a:rPr>
              <a:t>ие </a:t>
            </a:r>
            <a:r>
              <a:rPr lang="ru-RU" dirty="0" smtClean="0">
                <a:latin typeface="+mj-lt"/>
              </a:rPr>
              <a:t>хотелось бы ещё раз обратить внимание на…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Обобщая сказанное, можно сделать вывод…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Итак,…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Следовательно,…</a:t>
            </a:r>
            <a:br>
              <a:rPr lang="ru-RU" dirty="0" smtClean="0">
                <a:latin typeface="+mj-lt"/>
              </a:rPr>
            </a:br>
            <a:r>
              <a:rPr lang="ru-RU" dirty="0" smtClean="0">
                <a:latin typeface="+mj-lt"/>
              </a:rPr>
              <a:t>Таким образом,…</a:t>
            </a:r>
          </a:p>
          <a:p>
            <a:r>
              <a:rPr lang="ru-RU" dirty="0" smtClean="0">
                <a:latin typeface="+mj-lt"/>
              </a:rPr>
              <a:t>Так давайте же…</a:t>
            </a:r>
            <a:endParaRPr lang="ru-RU" dirty="0">
              <a:latin typeface="+mj-lt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142976" y="4214818"/>
            <a:ext cx="67151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663300"/>
                </a:solidFill>
                <a:latin typeface="+mj-lt"/>
              </a:rPr>
              <a:t> </a:t>
            </a:r>
            <a:r>
              <a:rPr lang="ru-RU" dirty="0" smtClean="0">
                <a:latin typeface="+mj-lt"/>
              </a:rPr>
              <a:t>Прочитав этот текст, начинаешь с новой силой понимать…</a:t>
            </a:r>
          </a:p>
          <a:p>
            <a:r>
              <a:rPr lang="ru-RU" dirty="0" smtClean="0">
                <a:latin typeface="+mj-lt"/>
              </a:rPr>
              <a:t> Когда я прочитал этот текст, то подумал  (задумался) о том,</a:t>
            </a:r>
          </a:p>
          <a:p>
            <a:r>
              <a:rPr lang="ru-RU" dirty="0" smtClean="0">
                <a:latin typeface="+mj-lt"/>
              </a:rPr>
              <a:t> что….</a:t>
            </a:r>
            <a:endParaRPr lang="ru-RU" dirty="0">
              <a:latin typeface="+mj-l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28728" y="214290"/>
            <a:ext cx="500066" cy="1000132"/>
          </a:xfrm>
          <a:prstGeom prst="rect">
            <a:avLst/>
          </a:prstGeom>
          <a:solidFill>
            <a:srgbClr val="990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571604" y="285728"/>
            <a:ext cx="214314" cy="214314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Блок-схема: узел 6"/>
          <p:cNvSpPr/>
          <p:nvPr/>
        </p:nvSpPr>
        <p:spPr>
          <a:xfrm>
            <a:off x="1571604" y="571480"/>
            <a:ext cx="214314" cy="21431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ятно 2 7"/>
          <p:cNvSpPr/>
          <p:nvPr/>
        </p:nvSpPr>
        <p:spPr>
          <a:xfrm rot="2299106">
            <a:off x="1510768" y="874131"/>
            <a:ext cx="428628" cy="413555"/>
          </a:xfrm>
          <a:prstGeom prst="irregularSeal2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5726448"/>
          </a:xfrm>
        </p:spPr>
        <p:txBody>
          <a:bodyPr>
            <a:normAutofit fontScale="90000"/>
          </a:bodyPr>
          <a:lstStyle/>
          <a:p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</a:br>
            <a:r>
              <a:rPr lang="ru-RU" sz="44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>        </a:t>
            </a:r>
            <a:r>
              <a:rPr lang="ru-RU" sz="3100" b="1" dirty="0" smtClean="0">
                <a:solidFill>
                  <a:srgbClr val="FF0000"/>
                </a:solidFill>
                <a:latin typeface="Arial Black" pitchFamily="34" charset="0"/>
              </a:rPr>
              <a:t>! </a:t>
            </a: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Когда работа будет готова, проверьте, </a:t>
            </a:r>
            <a:b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7030A0"/>
                </a:solidFill>
                <a:latin typeface="Monotype Corsiva" pitchFamily="66" charset="0"/>
              </a:rPr>
              <a:t>                       обратите внимание :</a:t>
            </a:r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>         </a:t>
            </a: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- на абзацы и «переходные»предложения;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  - нет ли фактических ошибок  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 :«В рассказе Толстого «Евгений Онегин…»;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 - нет ли этических ошибок (некорректное, грубое  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  обращение, речевая агрессия)  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:«Все это ерунда, чушь собачья. Обломов  просто лентяй»;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- нет ли  речевых шибок  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:«Они потеряли двух единственных сыновей»;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 - на точность выражения ваших мыслей, уместное 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  <a:t>               использование средств выразительности.</a:t>
            </a:r>
            <a:br>
              <a:rPr lang="ru-RU" sz="27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chemeClr val="tx1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  <a:t/>
            </a:r>
            <a:br>
              <a:rPr lang="ru-RU" sz="3600" b="1" dirty="0" smtClean="0">
                <a:solidFill>
                  <a:schemeClr val="accent4">
                    <a:lumMod val="75000"/>
                  </a:schemeClr>
                </a:solidFill>
                <a:latin typeface="Monotype Corsiva" pitchFamily="66" charset="0"/>
              </a:rPr>
            </a:br>
            <a:endParaRPr lang="ru-RU" sz="3600" b="1" dirty="0">
              <a:solidFill>
                <a:schemeClr val="accent4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4" name="Oval 4"/>
          <p:cNvSpPr>
            <a:spLocks noChangeArrowheads="1"/>
          </p:cNvSpPr>
          <p:nvPr/>
        </p:nvSpPr>
        <p:spPr bwMode="auto">
          <a:xfrm>
            <a:off x="1714480" y="2786058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sp>
        <p:nvSpPr>
          <p:cNvPr id="5" name="Oval 4"/>
          <p:cNvSpPr>
            <a:spLocks noChangeArrowheads="1"/>
          </p:cNvSpPr>
          <p:nvPr/>
        </p:nvSpPr>
        <p:spPr bwMode="auto">
          <a:xfrm>
            <a:off x="1643042" y="3929066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643042" y="4643446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pic>
        <p:nvPicPr>
          <p:cNvPr id="7" name="Рисунок 6" descr="an1_stopkaknig.gif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857224" y="214290"/>
            <a:ext cx="2286016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1142976" y="285728"/>
            <a:ext cx="7500990" cy="25853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			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ИСТОЧНИКИ: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1.Л. Соколова. Пишем по-новому. Рекомендации к написанию части «С» по новым критериям.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www.gramma.ru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 2. А.Г.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Нарушевич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. Формулируем, комментируем, аргументируем. «Русский язык» - приложение к газете «1 сентября», 2006, № 12.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Times New Roman" pitchFamily="18" charset="0"/>
                <a:cs typeface="Times New Roman" pitchFamily="18" charset="0"/>
              </a:rPr>
              <a:t>3. Никитина Е.В. Из опыта подготовки к ЕГЭ. Помощь в написании задания C. twirpx.com1.</a:t>
            </a: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  <a:cs typeface="Arial" pitchFamily="34" charset="0"/>
            </a:endParaRPr>
          </a:p>
        </p:txBody>
      </p:sp>
    </p:spTree>
  </p:cSld>
  <p:clrMapOvr>
    <a:masterClrMapping/>
  </p:clrMapOvr>
  <p:transition spd="slow">
    <p:wheel spokes="1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			</a:t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4000" b="1" dirty="0" smtClean="0"/>
              <a:t>ЦЕЛЬ: </a:t>
            </a: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	подготовка к написанию сочинения по 	прочитанному тексту.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ЗАДАЧИ:</a:t>
            </a:r>
            <a:br>
              <a:rPr lang="ru-RU" sz="2800" b="1" dirty="0" smtClean="0"/>
            </a:br>
            <a:r>
              <a:rPr lang="ru-RU" sz="2800" b="1" dirty="0" smtClean="0"/>
              <a:t>- практиковаться в определении темы и проблемы текста;</a:t>
            </a:r>
            <a:br>
              <a:rPr lang="ru-RU" sz="2800" b="1" dirty="0" smtClean="0"/>
            </a:br>
            <a:r>
              <a:rPr lang="ru-RU" sz="2800" b="1" dirty="0" smtClean="0"/>
              <a:t>- формировать умение комментировать проблему и авторскую позицию;</a:t>
            </a:r>
            <a:br>
              <a:rPr lang="ru-RU" sz="2800" b="1" dirty="0" smtClean="0"/>
            </a:br>
            <a:r>
              <a:rPr lang="ru-RU" sz="2800" b="1" dirty="0" smtClean="0"/>
              <a:t>-учиться аргументировать своё мнение и формулировать заключение работы.</a:t>
            </a:r>
            <a:br>
              <a:rPr lang="ru-RU" sz="2800" b="1" dirty="0" smtClean="0"/>
            </a:br>
            <a:r>
              <a:rPr lang="ru-RU" sz="2800" b="1" dirty="0" smtClean="0"/>
              <a:t/>
            </a:r>
            <a:br>
              <a:rPr lang="ru-RU" sz="2800" b="1" dirty="0" smtClean="0"/>
            </a:br>
            <a:endParaRPr lang="ru-RU" sz="2800" dirty="0"/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/>
            </a:r>
            <a:br>
              <a:rPr lang="ru-RU" sz="4400" b="1" dirty="0" smtClean="0"/>
            </a:br>
            <a:r>
              <a:rPr lang="ru-RU" sz="4400" b="1" dirty="0" smtClean="0"/>
              <a:t>	</a:t>
            </a:r>
            <a:br>
              <a:rPr lang="ru-RU" sz="4400" b="1" dirty="0" smtClean="0"/>
            </a:br>
            <a:r>
              <a:rPr lang="ru-RU" sz="4400" b="1" dirty="0" smtClean="0"/>
              <a:t>	Алгоритм выполнения </a:t>
            </a:r>
            <a:br>
              <a:rPr lang="ru-RU" sz="4400" b="1" dirty="0" smtClean="0"/>
            </a:br>
            <a:r>
              <a:rPr lang="ru-RU" sz="4400" b="1" dirty="0" smtClean="0"/>
              <a:t>		    работы</a:t>
            </a:r>
            <a:br>
              <a:rPr lang="ru-RU" sz="4400" b="1" dirty="0" smtClean="0"/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1. Определяем тему и называем  проблему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 исходного текста.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2. Комментируем   сформулированную проблему.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3.Определяем позицию автора исходного текста.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4.Высказываем собственное мнение и 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 аргументируем его.</a:t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5. Обобщаем сказанное, делаем вывод.</a:t>
            </a:r>
            <a:endParaRPr lang="ru-RU" sz="2700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5248275"/>
            <a:ext cx="12001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1. Определяем тему и называем  проблему </a:t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исходного текста. </a:t>
            </a:r>
            <a:r>
              <a:rPr lang="ru-RU" sz="1600" b="1" i="1" dirty="0" smtClean="0"/>
              <a:t/>
            </a:r>
            <a:br>
              <a:rPr lang="ru-RU" sz="1600" b="1" i="1" dirty="0" smtClean="0"/>
            </a:br>
            <a:r>
              <a:rPr lang="ru-RU" sz="1400" b="1" dirty="0" smtClean="0">
                <a:solidFill>
                  <a:schemeClr val="tx1"/>
                </a:solidFill>
              </a:rPr>
              <a:t>ТЕМА – </a:t>
            </a:r>
            <a:r>
              <a:rPr lang="ru-RU" sz="1600" dirty="0" smtClean="0">
                <a:solidFill>
                  <a:schemeClr val="tx1"/>
                </a:solidFill>
              </a:rPr>
              <a:t>то, о чем говорится в тексте.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ПРОБЛЕМА – </a:t>
            </a:r>
            <a:r>
              <a:rPr lang="ru-RU" sz="1600" dirty="0" smtClean="0">
                <a:solidFill>
                  <a:schemeClr val="tx1"/>
                </a:solidFill>
              </a:rPr>
              <a:t>это </a:t>
            </a:r>
            <a:r>
              <a:rPr lang="ru-RU" sz="1400" dirty="0" smtClean="0">
                <a:solidFill>
                  <a:schemeClr val="tx1"/>
                </a:solidFill>
              </a:rPr>
              <a:t>теоретический или практический вопрос, требующий  решения, исследования</a:t>
            </a:r>
            <a:r>
              <a:rPr lang="ru-RU" sz="1600" dirty="0" smtClean="0">
                <a:solidFill>
                  <a:schemeClr val="tx1"/>
                </a:solidFill>
              </a:rPr>
              <a:t>, который рассматривает автор в этом тексте.</a:t>
            </a:r>
            <a:r>
              <a:rPr lang="ru-RU" sz="1400" b="1" dirty="0" smtClean="0">
                <a:solidFill>
                  <a:schemeClr val="tx1"/>
                </a:solidFill>
              </a:rPr>
              <a:t/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400" b="1" dirty="0" smtClean="0">
                <a:solidFill>
                  <a:schemeClr val="tx1"/>
                </a:solidFill>
              </a:rPr>
              <a:t> НАПРИМЕР: </a:t>
            </a:r>
            <a:br>
              <a:rPr lang="ru-RU" sz="1400" b="1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Тема – война. Проблема – нравственная оценка  войны.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                       </a:t>
            </a:r>
            <a:r>
              <a:rPr lang="ru-RU" sz="1600" b="1" dirty="0" smtClean="0">
                <a:solidFill>
                  <a:schemeClr val="tx1"/>
                </a:solidFill>
                <a:latin typeface="Arial Black" pitchFamily="34" charset="0"/>
              </a:rPr>
              <a:t>СПОСОБЫ ФОРМУЛИРОВАНИЯ ПРОБЛЕМЫ</a:t>
            </a:r>
            <a:r>
              <a:rPr lang="ru-RU" sz="1600" b="1" dirty="0" smtClean="0">
                <a:solidFill>
                  <a:schemeClr val="tx1"/>
                </a:solidFill>
              </a:rPr>
              <a:t/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>
                <a:solidFill>
                  <a:schemeClr val="tx1"/>
                </a:solidFill>
              </a:rPr>
              <a:t>Проблемный вопрос                                           С помощью существительного в Р.п.</a:t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b="1" dirty="0" smtClean="0">
                <a:solidFill>
                  <a:schemeClr val="tx1"/>
                </a:solidFill>
              </a:rPr>
              <a:t>: - </a:t>
            </a:r>
            <a:r>
              <a:rPr lang="ru-RU" sz="1600" dirty="0" smtClean="0">
                <a:solidFill>
                  <a:schemeClr val="tx1"/>
                </a:solidFill>
              </a:rPr>
              <a:t>Почему  люди стали меньше читать?             : Проблема (кого? чего?)  войны, </a:t>
            </a:r>
            <a:r>
              <a:rPr lang="ru-RU" sz="1600" dirty="0" err="1" smtClean="0">
                <a:solidFill>
                  <a:schemeClr val="tx1"/>
                </a:solidFill>
              </a:rPr>
              <a:t>эконо</a:t>
            </a:r>
            <a:r>
              <a:rPr lang="ru-RU" sz="1600" dirty="0" smtClean="0">
                <a:solidFill>
                  <a:schemeClr val="tx1"/>
                </a:solidFill>
              </a:rPr>
              <a:t>-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 -Что формирует личность человека: при-            </a:t>
            </a:r>
            <a:r>
              <a:rPr lang="ru-RU" sz="1600" dirty="0" err="1" smtClean="0">
                <a:solidFill>
                  <a:schemeClr val="tx1"/>
                </a:solidFill>
              </a:rPr>
              <a:t>мики</a:t>
            </a:r>
            <a:r>
              <a:rPr lang="ru-RU" sz="1600" dirty="0" smtClean="0">
                <a:solidFill>
                  <a:schemeClr val="tx1"/>
                </a:solidFill>
              </a:rPr>
              <a:t>, роли искусства в жизни чело-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родные данные, окружение или </a:t>
            </a:r>
            <a:r>
              <a:rPr lang="ru-RU" sz="1600" dirty="0" err="1" smtClean="0">
                <a:solidFill>
                  <a:schemeClr val="tx1"/>
                </a:solidFill>
              </a:rPr>
              <a:t>самовоспи</a:t>
            </a:r>
            <a:r>
              <a:rPr lang="ru-RU" sz="1600" dirty="0" smtClean="0">
                <a:solidFill>
                  <a:schemeClr val="tx1"/>
                </a:solidFill>
              </a:rPr>
              <a:t>-        века, современного образования,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err="1" smtClean="0">
                <a:solidFill>
                  <a:schemeClr val="tx1"/>
                </a:solidFill>
              </a:rPr>
              <a:t>тание</a:t>
            </a:r>
            <a:r>
              <a:rPr lang="ru-RU" sz="1600" dirty="0" smtClean="0">
                <a:solidFill>
                  <a:schemeClr val="tx1"/>
                </a:solidFill>
              </a:rPr>
              <a:t>?        			       отношения к труду, опасности  </a:t>
            </a:r>
            <a:r>
              <a:rPr lang="ru-RU" sz="1600" dirty="0" err="1" smtClean="0">
                <a:solidFill>
                  <a:schemeClr val="tx1"/>
                </a:solidFill>
              </a:rPr>
              <a:t>компью</a:t>
            </a:r>
            <a:r>
              <a:rPr lang="ru-RU" sz="1600" dirty="0" smtClean="0">
                <a:solidFill>
                  <a:schemeClr val="tx1"/>
                </a:solidFill>
              </a:rPr>
              <a:t>-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-Как СМИ формируют общественное мнение?    </a:t>
            </a:r>
            <a:r>
              <a:rPr lang="ru-RU" sz="1600" dirty="0" err="1" smtClean="0">
                <a:solidFill>
                  <a:schemeClr val="tx1"/>
                </a:solidFill>
              </a:rPr>
              <a:t>терной</a:t>
            </a:r>
            <a:r>
              <a:rPr lang="ru-RU" sz="1600" dirty="0" smtClean="0">
                <a:solidFill>
                  <a:schemeClr val="tx1"/>
                </a:solidFill>
              </a:rPr>
              <a:t> зависимости, использования в 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-Разве одиночество и счастье совместимы?        речи иностранных слов  и т.п.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-Когда традиции являются злом?</a:t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				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          </a:t>
            </a:r>
            <a:r>
              <a:rPr lang="ru-RU" sz="2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! </a:t>
            </a:r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</a:rPr>
              <a:t>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ПРОБЛЕМА  (какая?) </a:t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>			                      </a:t>
            </a: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Сложная, трудная, важная, серьёзная,</a:t>
            </a:r>
            <a:b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400" b="1" dirty="0" smtClean="0">
                <a:solidFill>
                  <a:schemeClr val="accent1">
                    <a:lumMod val="50000"/>
                  </a:schemeClr>
                </a:solidFill>
              </a:rPr>
              <a:t>                                                                                    глубокая, основная, главная, актуальная, 				    злободневная, острая,  и т.д. </a:t>
            </a:r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1">
                    <a:lumMod val="50000"/>
                  </a:schemeClr>
                </a:solidFill>
              </a:rPr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dirty="0"/>
          </a:p>
        </p:txBody>
      </p:sp>
      <p:sp>
        <p:nvSpPr>
          <p:cNvPr id="7" name="Oval 4"/>
          <p:cNvSpPr>
            <a:spLocks noChangeArrowheads="1"/>
          </p:cNvSpPr>
          <p:nvPr/>
        </p:nvSpPr>
        <p:spPr bwMode="auto">
          <a:xfrm>
            <a:off x="1071538" y="3143248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sp>
        <p:nvSpPr>
          <p:cNvPr id="8" name="Oval 4"/>
          <p:cNvSpPr>
            <a:spLocks noChangeArrowheads="1"/>
          </p:cNvSpPr>
          <p:nvPr/>
        </p:nvSpPr>
        <p:spPr bwMode="auto">
          <a:xfrm>
            <a:off x="5072066" y="3143248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  <p:sp>
        <p:nvSpPr>
          <p:cNvPr id="1029" name="AutoShape 5"/>
          <p:cNvSpPr>
            <a:spLocks noChangeArrowheads="1"/>
          </p:cNvSpPr>
          <p:nvPr/>
        </p:nvSpPr>
        <p:spPr bwMode="auto">
          <a:xfrm>
            <a:off x="1857356" y="4857760"/>
            <a:ext cx="1544638" cy="6905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2DBDB"/>
          </a:solidFill>
          <a:ln w="9525" algn="ctr">
            <a:solidFill>
              <a:srgbClr val="94363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Вспомним теорию…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" name="Стрелка углом 19"/>
          <p:cNvSpPr/>
          <p:nvPr/>
        </p:nvSpPr>
        <p:spPr>
          <a:xfrm rot="5400000">
            <a:off x="2143108" y="2357430"/>
            <a:ext cx="428628" cy="571504"/>
          </a:xfrm>
          <a:prstGeom prst="bentArrow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>
              <a:rot lat="0" lon="10799999" rev="10799999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21" name="Стрелка углом 20"/>
          <p:cNvSpPr/>
          <p:nvPr/>
        </p:nvSpPr>
        <p:spPr>
          <a:xfrm rot="5400000">
            <a:off x="7215206" y="2357430"/>
            <a:ext cx="428628" cy="571504"/>
          </a:xfrm>
          <a:prstGeom prst="bentArrow">
            <a:avLst/>
          </a:prstGeom>
          <a:solidFill>
            <a:schemeClr val="accent1">
              <a:lumMod val="60000"/>
              <a:lumOff val="40000"/>
            </a:schemeClr>
          </a:solidFill>
          <a:scene3d>
            <a:camera prst="orthographicFront"/>
            <a:lightRig rig="threePt" dir="t"/>
          </a:scene3d>
          <a:sp3d contourW="12700">
            <a:contourClr>
              <a:schemeClr val="accent2">
                <a:lumMod val="60000"/>
                <a:lumOff val="4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  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4000" b="1" dirty="0" smtClean="0"/>
              <a:t>         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  <a:cs typeface="Arabic Typesetting" pitchFamily="66" charset="-78"/>
              </a:rPr>
              <a:t>Можно использовать следующие</a:t>
            </a:r>
            <a:b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  <a:cs typeface="Arabic Typesetting" pitchFamily="66" charset="-78"/>
              </a:rPr>
            </a:b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  <a:cs typeface="Arabic Typesetting" pitchFamily="66" charset="-78"/>
              </a:rPr>
              <a:t>                      речевые обороты:</a:t>
            </a:r>
            <a:r>
              <a:rPr lang="ru-RU" sz="4000" b="1" dirty="0" smtClean="0"/>
              <a:t/>
            </a:r>
            <a:br>
              <a:rPr lang="ru-RU" sz="4000" b="1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2000" dirty="0" smtClean="0"/>
              <a:t> </a:t>
            </a:r>
            <a:r>
              <a:rPr lang="ru-RU" sz="2000" dirty="0" smtClean="0">
                <a:solidFill>
                  <a:schemeClr val="tx1"/>
                </a:solidFill>
              </a:rPr>
              <a:t>«В своей статье (</a:t>
            </a:r>
            <a:r>
              <a:rPr lang="ru-RU" sz="2000" i="1" dirty="0" smtClean="0">
                <a:solidFill>
                  <a:schemeClr val="tx1"/>
                </a:solidFill>
              </a:rPr>
              <a:t>рассказе, тексте</a:t>
            </a:r>
            <a:r>
              <a:rPr lang="ru-RU" sz="2000" dirty="0" smtClean="0">
                <a:solidFill>
                  <a:schemeClr val="tx1"/>
                </a:solidFill>
              </a:rPr>
              <a:t>) автор (</a:t>
            </a:r>
            <a:r>
              <a:rPr lang="ru-RU" sz="2000" i="1" dirty="0" smtClean="0">
                <a:solidFill>
                  <a:schemeClr val="tx1"/>
                </a:solidFill>
              </a:rPr>
              <a:t>назвать фамилию</a:t>
            </a:r>
            <a:r>
              <a:rPr lang="ru-RU" sz="2000" dirty="0" smtClean="0">
                <a:solidFill>
                  <a:schemeClr val="tx1"/>
                </a:solidFill>
              </a:rPr>
              <a:t>) касается вопроса, рассматривает (</a:t>
            </a:r>
            <a:r>
              <a:rPr lang="ru-RU" sz="2000" i="1" dirty="0" smtClean="0">
                <a:solidFill>
                  <a:schemeClr val="tx1"/>
                </a:solidFill>
              </a:rPr>
              <a:t>поднимает, выдвигает на всеобщее обсуждение, затрагивает, обращает внимание читателей на</a:t>
            </a:r>
            <a:r>
              <a:rPr lang="ru-RU" sz="2000" dirty="0" smtClean="0">
                <a:solidFill>
                  <a:schemeClr val="tx1"/>
                </a:solidFill>
              </a:rPr>
              <a:t>) проблему (</a:t>
            </a:r>
            <a:r>
              <a:rPr lang="ru-RU" sz="2000" i="1" dirty="0" smtClean="0">
                <a:solidFill>
                  <a:schemeClr val="tx1"/>
                </a:solidFill>
              </a:rPr>
              <a:t>говорит о проблеме</a:t>
            </a:r>
            <a:r>
              <a:rPr lang="ru-RU" sz="2000" dirty="0" smtClean="0">
                <a:solidFill>
                  <a:schemeClr val="tx1"/>
                </a:solidFill>
              </a:rPr>
              <a:t>), (</a:t>
            </a:r>
            <a:r>
              <a:rPr lang="ru-RU" sz="2000" i="1" dirty="0" smtClean="0">
                <a:solidFill>
                  <a:schemeClr val="tx1"/>
                </a:solidFill>
              </a:rPr>
              <a:t>в центре внимания, поле зрения автора проблем</a:t>
            </a:r>
            <a:r>
              <a:rPr lang="ru-RU" sz="2000" dirty="0" smtClean="0">
                <a:solidFill>
                  <a:schemeClr val="tx1"/>
                </a:solidFill>
              </a:rPr>
              <a:t>а…)».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«Статья посвящена рассмотрению (</a:t>
            </a:r>
            <a:r>
              <a:rPr lang="ru-RU" sz="2000" i="1" dirty="0" smtClean="0">
                <a:solidFill>
                  <a:schemeClr val="tx1"/>
                </a:solidFill>
              </a:rPr>
              <a:t>решению</a:t>
            </a:r>
            <a:r>
              <a:rPr lang="ru-RU" sz="2000" dirty="0" smtClean="0">
                <a:solidFill>
                  <a:schemeClr val="tx1"/>
                </a:solidFill>
              </a:rPr>
              <a:t>) вопроса...». 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Можно начать сочинение рядом вопросительных предложений, завершенных стандартной фразой: «Именно над этими вопросами размышляет в своей статье (</a:t>
            </a:r>
            <a:r>
              <a:rPr lang="ru-RU" sz="2000" i="1" dirty="0" smtClean="0">
                <a:solidFill>
                  <a:schemeClr val="tx1"/>
                </a:solidFill>
              </a:rPr>
              <a:t>произведении</a:t>
            </a:r>
            <a:r>
              <a:rPr lang="ru-RU" sz="2000" dirty="0" smtClean="0">
                <a:solidFill>
                  <a:schemeClr val="tx1"/>
                </a:solidFill>
              </a:rPr>
              <a:t>) автор…»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«Прочитав текст (</a:t>
            </a:r>
            <a:r>
              <a:rPr lang="ru-RU" sz="2000" i="1" dirty="0" smtClean="0">
                <a:solidFill>
                  <a:schemeClr val="tx1"/>
                </a:solidFill>
              </a:rPr>
              <a:t>назвать фамилию</a:t>
            </a:r>
            <a:r>
              <a:rPr lang="ru-RU" sz="2000" dirty="0" smtClean="0">
                <a:solidFill>
                  <a:schemeClr val="tx1"/>
                </a:solidFill>
              </a:rPr>
              <a:t>) , я ещё раз  убедился, что проблема … была актуальной всегда».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«Проблема, которую хотел показать нам (</a:t>
            </a:r>
            <a:r>
              <a:rPr lang="ru-RU" sz="2000" i="1" dirty="0" smtClean="0">
                <a:solidFill>
                  <a:schemeClr val="tx1"/>
                </a:solidFill>
              </a:rPr>
              <a:t>назвать фамилию</a:t>
            </a:r>
            <a:r>
              <a:rPr lang="ru-RU" sz="2000" dirty="0" smtClean="0">
                <a:solidFill>
                  <a:schemeClr val="tx1"/>
                </a:solidFill>
              </a:rPr>
              <a:t>) ,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   такова: … ».</a:t>
            </a:r>
            <a:br>
              <a:rPr lang="ru-RU" sz="2000" dirty="0" smtClean="0">
                <a:solidFill>
                  <a:schemeClr val="tx1"/>
                </a:solidFill>
              </a:rPr>
            </a:br>
            <a:r>
              <a:rPr lang="ru-RU" sz="2200" dirty="0" smtClean="0"/>
              <a:t/>
            </a:r>
            <a:br>
              <a:rPr lang="ru-RU" sz="2200" dirty="0" smtClean="0"/>
            </a:br>
            <a:endParaRPr lang="ru-RU" sz="22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500166" y="285728"/>
            <a:ext cx="500066" cy="1000132"/>
          </a:xfrm>
          <a:prstGeom prst="rect">
            <a:avLst/>
          </a:prstGeom>
          <a:solidFill>
            <a:srgbClr val="990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643042" y="357166"/>
            <a:ext cx="214314" cy="214314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643042" y="642918"/>
            <a:ext cx="214314" cy="21431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2 5"/>
          <p:cNvSpPr/>
          <p:nvPr/>
        </p:nvSpPr>
        <p:spPr>
          <a:xfrm rot="2400026">
            <a:off x="1557956" y="918053"/>
            <a:ext cx="428628" cy="413555"/>
          </a:xfrm>
          <a:prstGeom prst="irregularSeal2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214290"/>
            <a:ext cx="7933588" cy="1143000"/>
          </a:xfrm>
        </p:spPr>
        <p:txBody>
          <a:bodyPr>
            <a:normAutofit fontScale="90000"/>
          </a:bodyPr>
          <a:lstStyle/>
          <a:p>
            <a:pPr lvl="0" fontAlgn="base">
              <a:spcAft>
                <a:spcPct val="0"/>
              </a:spcAft>
              <a:tabLst>
                <a:tab pos="457200" algn="l"/>
              </a:tabLst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                       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              </a:t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>              </a:t>
            </a: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2. Комментируем   сформулированную</a:t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                                   проблему.</a:t>
            </a:r>
            <a:b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</a:br>
            <a:r>
              <a:rPr lang="ru-RU" sz="15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Комментирование  </a:t>
            </a:r>
            <a:r>
              <a:rPr lang="ru-RU" sz="15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– это рассуждения, пояснительные и критические замечания о  чем-либо. </a:t>
            </a:r>
            <a:r>
              <a:rPr lang="ru-RU" sz="1500" b="1" dirty="0" smtClean="0">
                <a:solidFill>
                  <a:schemeClr val="tx1"/>
                </a:solidFill>
              </a:rPr>
              <a:t/>
            </a:r>
            <a:br>
              <a:rPr lang="ru-RU" sz="1500" b="1" dirty="0" smtClean="0">
                <a:solidFill>
                  <a:schemeClr val="tx1"/>
                </a:solidFill>
              </a:rPr>
            </a:br>
            <a:r>
              <a:rPr lang="ru-RU" sz="1500" b="1" dirty="0" smtClean="0">
                <a:solidFill>
                  <a:schemeClr val="tx1"/>
                </a:solidFill>
              </a:rPr>
              <a:t> Сделать это можно, ответив на след. вопросы:</a:t>
            </a:r>
            <a:r>
              <a:rPr lang="ru-RU" sz="1600" dirty="0" smtClean="0">
                <a:solidFill>
                  <a:schemeClr val="tx1"/>
                </a:solidFill>
              </a:rPr>
              <a:t/>
            </a:r>
            <a:br>
              <a:rPr lang="ru-RU" sz="16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- Как проявляется проблема в жизни? Когда она возникла? С чем связано её возникновение?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- Актуальна ли эта проблема в наши дни?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- Является ли эта проблема актуальной для всех, или она интересует узкий круг 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   специалистов, людей с определёнными интересами, относящихся к некой социальной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   группе?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- Что побудило автора рассмотреть эту проблему?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 какой категории относится эта проблема (</a:t>
            </a:r>
            <a:r>
              <a:rPr lang="ru-RU" sz="1400" dirty="0" smtClean="0"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нравственная, этическая, социальная, экологическая, общественно-политическая, философская, психологическая и т.п.</a:t>
            </a:r>
            <a:r>
              <a:rPr lang="ru-RU" sz="1400" dirty="0" smtClean="0"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)? </a:t>
            </a:r>
            <a:br>
              <a:rPr lang="ru-RU" sz="1400" dirty="0" smtClean="0"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Какова степень ее актуальности? </a:t>
            </a:r>
            <a:r>
              <a:rPr lang="ru-RU" sz="1400" dirty="0" smtClean="0"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(</a:t>
            </a:r>
            <a:r>
              <a:rPr lang="ru-RU" sz="1400" dirty="0" smtClean="0">
                <a:solidFill>
                  <a:srgbClr val="00B050"/>
                </a:solidFill>
                <a:effectLst/>
                <a:ea typeface="Times New Roman" pitchFamily="18" charset="0"/>
                <a:cs typeface="Arial" pitchFamily="34" charset="0"/>
              </a:rPr>
              <a:t>актуальная, второстепенная, животрепещущая, насущная, давно назревшая, вечная и т. п.</a:t>
            </a:r>
            <a:r>
              <a:rPr lang="ru-RU" sz="1400" dirty="0" smtClean="0">
                <a:solidFill>
                  <a:schemeClr val="tx2"/>
                </a:solidFill>
                <a:effectLst/>
                <a:ea typeface="Times New Roman" pitchFamily="18" charset="0"/>
                <a:cs typeface="Arial" pitchFamily="34" charset="0"/>
              </a:rPr>
              <a:t>) </a:t>
            </a:r>
            <a:r>
              <a:rPr lang="ru-RU" sz="1400" dirty="0" smtClean="0"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Что дает основание утверждать о ее злободневности? </a:t>
            </a:r>
            <a:br>
              <a:rPr lang="ru-RU" sz="1400" dirty="0" smtClean="0"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</a:br>
            <a:r>
              <a:rPr lang="ru-RU" sz="1400" dirty="0" smtClean="0">
                <a:solidFill>
                  <a:schemeClr val="tx1"/>
                </a:solidFill>
                <a:effectLst/>
                <a:ea typeface="Times New Roman" pitchFamily="18" charset="0"/>
                <a:cs typeface="Arial" pitchFamily="34" charset="0"/>
              </a:rPr>
              <a:t>Насколько освещена эта проблема в литературе (публицистике), кто из авторов касался ее? </a:t>
            </a:r>
            <a: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/>
            </a:r>
            <a:br>
              <a:rPr lang="ru-RU" sz="1600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i="1" dirty="0" smtClean="0"/>
              <a:t/>
            </a:r>
            <a:br>
              <a:rPr lang="ru-RU" sz="1300" i="1" dirty="0" smtClean="0"/>
            </a:br>
            <a:r>
              <a:rPr lang="ru-RU" sz="1300" b="1" i="1" dirty="0" smtClean="0"/>
              <a:t/>
            </a:r>
            <a:br>
              <a:rPr lang="ru-RU" sz="1300" b="1" i="1" dirty="0" smtClean="0"/>
            </a:br>
            <a:endParaRPr lang="ru-RU" sz="1300" dirty="0"/>
          </a:p>
        </p:txBody>
      </p:sp>
      <p:pic>
        <p:nvPicPr>
          <p:cNvPr id="3" name="Рисунок 2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2" y="4214818"/>
            <a:ext cx="3214710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Прямоугольник 3"/>
          <p:cNvSpPr/>
          <p:nvPr/>
        </p:nvSpPr>
        <p:spPr>
          <a:xfrm>
            <a:off x="2714580" y="3643314"/>
            <a:ext cx="64294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                        Комментарий – это «переходный мостик» </a:t>
            </a:r>
          </a:p>
          <a:p>
            <a:r>
              <a:rPr lang="ru-RU" b="1" i="1" dirty="0" smtClean="0">
                <a:solidFill>
                  <a:srgbClr val="FF0000"/>
                </a:solidFill>
              </a:rPr>
              <a:t>      от</a:t>
            </a:r>
            <a:r>
              <a:rPr lang="ru-RU" b="1" i="1" dirty="0" smtClean="0"/>
              <a:t> </a:t>
            </a:r>
          </a:p>
          <a:p>
            <a:r>
              <a:rPr lang="ru-RU" b="1" i="1" dirty="0" smtClean="0"/>
              <a:t>      формулировки </a:t>
            </a:r>
          </a:p>
          <a:p>
            <a:r>
              <a:rPr lang="ru-RU" b="1" i="1" dirty="0" smtClean="0"/>
              <a:t>      проблемы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15074" y="5643578"/>
            <a:ext cx="278608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FF0000"/>
                </a:solidFill>
              </a:rPr>
              <a:t>к </a:t>
            </a:r>
            <a:r>
              <a:rPr lang="ru-RU" b="1" i="1" dirty="0" smtClean="0"/>
              <a:t>изложению авторской позиции по заявленной проблеме.</a:t>
            </a:r>
            <a:endParaRPr lang="ru-RU" dirty="0"/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000100" y="5248275"/>
            <a:ext cx="12001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AutoShape 5"/>
          <p:cNvSpPr>
            <a:spLocks noChangeArrowheads="1"/>
          </p:cNvSpPr>
          <p:nvPr/>
        </p:nvSpPr>
        <p:spPr bwMode="auto">
          <a:xfrm>
            <a:off x="1714480" y="4786322"/>
            <a:ext cx="1544638" cy="6905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2DBDB"/>
          </a:solidFill>
          <a:ln w="9525" algn="ctr">
            <a:solidFill>
              <a:srgbClr val="94363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Вспомним теорию…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        Можно использовать следующие</a:t>
            </a:r>
            <a:b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3600" b="1" dirty="0" smtClean="0">
                <a:solidFill>
                  <a:srgbClr val="00B050"/>
                </a:solidFill>
                <a:latin typeface="Monotype Corsiva" pitchFamily="66" charset="0"/>
              </a:rPr>
              <a:t>                      речевые обороты:</a:t>
            </a:r>
            <a:endParaRPr lang="ru-RU" sz="3600" b="1" dirty="0">
              <a:solidFill>
                <a:srgbClr val="00B050"/>
              </a:solidFill>
              <a:latin typeface="Monotype Corsiva" pitchFamily="66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85852" y="428604"/>
            <a:ext cx="500066" cy="1000132"/>
          </a:xfrm>
          <a:prstGeom prst="rect">
            <a:avLst/>
          </a:prstGeom>
          <a:solidFill>
            <a:srgbClr val="990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428728" y="500042"/>
            <a:ext cx="214314" cy="214314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Блок-схема: узел 5"/>
          <p:cNvSpPr/>
          <p:nvPr/>
        </p:nvSpPr>
        <p:spPr>
          <a:xfrm>
            <a:off x="1428728" y="785794"/>
            <a:ext cx="214314" cy="21431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ятно 2 6"/>
          <p:cNvSpPr/>
          <p:nvPr/>
        </p:nvSpPr>
        <p:spPr>
          <a:xfrm rot="2096214">
            <a:off x="1343641" y="1060929"/>
            <a:ext cx="428628" cy="413555"/>
          </a:xfrm>
          <a:prstGeom prst="irregularSeal2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1428736"/>
            <a:ext cx="750099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b="1" dirty="0" smtClean="0">
                <a:latin typeface="+mj-lt"/>
              </a:rPr>
              <a:t>Автор:</a:t>
            </a:r>
            <a:r>
              <a:rPr lang="ru-RU" dirty="0" smtClean="0">
                <a:latin typeface="+mj-lt"/>
              </a:rPr>
              <a:t> обращает наше внимание, выделяет, замечает,</a:t>
            </a:r>
          </a:p>
          <a:p>
            <a:pPr>
              <a:buFontTx/>
              <a:buNone/>
            </a:pPr>
            <a:r>
              <a:rPr lang="ru-RU" dirty="0" smtClean="0">
                <a:latin typeface="+mj-lt"/>
              </a:rPr>
              <a:t>высказывает интересное предположение, особо останавливается на, анализирует, подробно комментирует, затрагивает, касается, ссылается на, приводит примеры…</a:t>
            </a:r>
          </a:p>
          <a:p>
            <a:pPr>
              <a:buFontTx/>
              <a:buNone/>
            </a:pPr>
            <a:endParaRPr lang="ru-RU" dirty="0">
              <a:latin typeface="+mj-lt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071538" y="3143248"/>
            <a:ext cx="828680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+mj-lt"/>
              </a:rPr>
              <a:t>    «Над этим размышляет (</a:t>
            </a:r>
            <a:r>
              <a:rPr lang="ru-RU" i="1" dirty="0" smtClean="0">
                <a:latin typeface="+mj-lt"/>
              </a:rPr>
              <a:t>назвать фамилию</a:t>
            </a:r>
            <a:r>
              <a:rPr lang="ru-RU" dirty="0" smtClean="0">
                <a:latin typeface="+mj-lt"/>
              </a:rPr>
              <a:t>)»…</a:t>
            </a:r>
          </a:p>
          <a:p>
            <a:r>
              <a:rPr lang="ru-RU" dirty="0" smtClean="0">
                <a:latin typeface="+mj-lt"/>
              </a:rPr>
              <a:t>    «Надо сказать, что затронутая автором проблема (является важной,</a:t>
            </a:r>
          </a:p>
          <a:p>
            <a:r>
              <a:rPr lang="ru-RU" dirty="0" smtClean="0">
                <a:latin typeface="+mj-lt"/>
              </a:rPr>
              <a:t>     злободневной,  актуальной на сегодняшний день, принадлежит к </a:t>
            </a:r>
          </a:p>
          <a:p>
            <a:r>
              <a:rPr lang="ru-RU" dirty="0" smtClean="0">
                <a:latin typeface="+mj-lt"/>
              </a:rPr>
              <a:t>     разряду давно назревших ит.п.)».</a:t>
            </a:r>
            <a:endParaRPr lang="ru-RU" dirty="0">
              <a:latin typeface="+mj-lt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1357290" y="2571744"/>
            <a:ext cx="3786214" cy="5355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80000"/>
              </a:lnSpc>
            </a:pPr>
            <a:r>
              <a:rPr lang="ru-RU" dirty="0" smtClean="0"/>
              <a:t> :   </a:t>
            </a:r>
          </a:p>
          <a:p>
            <a:pPr>
              <a:lnSpc>
                <a:spcPct val="80000"/>
              </a:lnSpc>
            </a:pPr>
            <a:r>
              <a:rPr lang="ru-RU" dirty="0" smtClean="0">
                <a:latin typeface="+mj-lt"/>
              </a:rPr>
              <a:t>«Давайте вчитаемся в строки …»</a:t>
            </a:r>
            <a:endParaRPr lang="ru-RU" dirty="0">
              <a:latin typeface="+mj-lt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14414" y="4357694"/>
            <a:ext cx="81439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609600" indent="-609600"/>
            <a:r>
              <a:rPr lang="ru-RU" dirty="0" smtClean="0">
                <a:latin typeface="+mj-lt"/>
              </a:rPr>
              <a:t>«С подобной проблемой сталкиваются…»</a:t>
            </a:r>
          </a:p>
          <a:p>
            <a:r>
              <a:rPr lang="ru-RU" dirty="0" smtClean="0">
                <a:latin typeface="+mj-lt"/>
              </a:rPr>
              <a:t>«История этого вопроса (имеет многовековые корни, уходит глубоко в</a:t>
            </a:r>
          </a:p>
          <a:p>
            <a:r>
              <a:rPr lang="ru-RU" dirty="0" smtClean="0">
                <a:latin typeface="+mj-lt"/>
              </a:rPr>
              <a:t> историю ит.п.)».</a:t>
            </a:r>
          </a:p>
          <a:p>
            <a:pPr marL="609600" indent="-609600"/>
            <a:r>
              <a:rPr lang="ru-RU" dirty="0" smtClean="0">
                <a:latin typeface="+mj-lt"/>
              </a:rPr>
              <a:t>«Эту проблему рассматривали(пытались решить) (и другие авторы,</a:t>
            </a:r>
          </a:p>
          <a:p>
            <a:pPr marL="609600" indent="-609600"/>
            <a:r>
              <a:rPr lang="ru-RU" dirty="0" smtClean="0">
                <a:latin typeface="+mj-lt"/>
              </a:rPr>
              <a:t> великие учёные прошлого и современности, люди во все времена </a:t>
            </a:r>
          </a:p>
          <a:p>
            <a:pPr marL="609600" indent="-609600"/>
            <a:r>
              <a:rPr lang="ru-RU" dirty="0" smtClean="0">
                <a:latin typeface="+mj-lt"/>
              </a:rPr>
              <a:t> ит.п.)». </a:t>
            </a:r>
          </a:p>
          <a:p>
            <a:pPr marL="609600" indent="-609600"/>
            <a:r>
              <a:rPr lang="ru-RU" dirty="0" smtClean="0">
                <a:latin typeface="+mj-lt"/>
              </a:rPr>
              <a:t>«По этому вопросу  есть (существует) и иная точка зрения, не </a:t>
            </a:r>
          </a:p>
          <a:p>
            <a:pPr marL="609600" indent="-609600"/>
            <a:r>
              <a:rPr lang="ru-RU" dirty="0" smtClean="0">
                <a:latin typeface="+mj-lt"/>
              </a:rPr>
              <a:t> совпадающая с авторской…».</a:t>
            </a:r>
            <a:endParaRPr lang="ru-RU" dirty="0">
              <a:latin typeface="+mj-lt"/>
            </a:endParaRPr>
          </a:p>
        </p:txBody>
      </p:sp>
      <p:sp>
        <p:nvSpPr>
          <p:cNvPr id="12" name="Oval 4"/>
          <p:cNvSpPr>
            <a:spLocks noChangeArrowheads="1"/>
          </p:cNvSpPr>
          <p:nvPr/>
        </p:nvSpPr>
        <p:spPr bwMode="auto">
          <a:xfrm>
            <a:off x="1071538" y="2571744"/>
            <a:ext cx="338138" cy="300038"/>
          </a:xfrm>
          <a:prstGeom prst="ellipse">
            <a:avLst/>
          </a:prstGeom>
          <a:solidFill>
            <a:schemeClr val="accent1">
              <a:alpha val="28000"/>
            </a:schemeClr>
          </a:solidFill>
          <a:ln w="9525">
            <a:solidFill>
              <a:schemeClr val="accent2">
                <a:lumMod val="7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pPr algn="ctr"/>
            <a:r>
              <a:rPr lang="ru-RU" dirty="0">
                <a:solidFill>
                  <a:schemeClr val="accent2">
                    <a:lumMod val="75000"/>
                  </a:schemeClr>
                </a:solidFill>
              </a:rPr>
              <a:t>Н</a:t>
            </a:r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214290"/>
            <a:ext cx="7858180" cy="2357454"/>
          </a:xfrm>
        </p:spPr>
        <p:txBody>
          <a:bodyPr>
            <a:normAutofit fontScale="90000"/>
          </a:bodyPr>
          <a:lstStyle/>
          <a:p>
            <a:pPr>
              <a:lnSpc>
                <a:spcPct val="80000"/>
              </a:lnSpc>
            </a:pP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700" b="1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3.Определяем позицию автора исходного текста. </a:t>
            </a: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700" b="1" dirty="0" smtClean="0"/>
              <a:t/>
            </a:r>
            <a:br>
              <a:rPr lang="ru-RU" sz="2700" b="1" dirty="0" smtClean="0"/>
            </a:br>
            <a:r>
              <a:rPr lang="ru-RU" sz="2000" b="1" dirty="0" smtClean="0">
                <a:solidFill>
                  <a:schemeClr val="tx1"/>
                </a:solidFill>
              </a:rPr>
              <a:t>Проблема</a:t>
            </a:r>
            <a:r>
              <a:rPr lang="ru-RU" sz="2000" dirty="0" smtClean="0">
                <a:solidFill>
                  <a:schemeClr val="tx1"/>
                </a:solidFill>
              </a:rPr>
              <a:t> – сложный (проблемный) вопрос, а позиция автора – это:</a:t>
            </a:r>
            <a:r>
              <a:rPr lang="ru-RU" sz="1800" b="1" dirty="0" smtClean="0">
                <a:solidFill>
                  <a:schemeClr val="tx1"/>
                </a:solidFill>
              </a:rPr>
              <a:t/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b="1" dirty="0" smtClean="0">
                <a:solidFill>
                  <a:schemeClr val="tx1"/>
                </a:solidFill>
              </a:rPr>
              <a:t>	</a:t>
            </a:r>
            <a:r>
              <a:rPr lang="ru-RU" sz="2000" b="1" dirty="0" smtClean="0">
                <a:solidFill>
                  <a:schemeClr val="tx1"/>
                </a:solidFill>
              </a:rPr>
              <a:t>ответ автора на этот вопрос;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	авторская оценка проблемы;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>
                <a:solidFill>
                  <a:schemeClr val="tx1"/>
                </a:solidFill>
              </a:rPr>
              <a:t>	путь решения проблемы.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b="1" dirty="0" smtClean="0"/>
              <a:t/>
            </a:r>
            <a:br>
              <a:rPr lang="ru-RU" sz="20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2700" dirty="0" smtClean="0">
                <a:solidFill>
                  <a:schemeClr val="accent2">
                    <a:lumMod val="7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endParaRPr lang="ru-RU" sz="1800" dirty="0"/>
          </a:p>
        </p:txBody>
      </p:sp>
      <p:sp>
        <p:nvSpPr>
          <p:cNvPr id="4" name="AutoShape 5"/>
          <p:cNvSpPr>
            <a:spLocks noChangeArrowheads="1"/>
          </p:cNvSpPr>
          <p:nvPr/>
        </p:nvSpPr>
        <p:spPr bwMode="auto">
          <a:xfrm>
            <a:off x="1785918" y="4857760"/>
            <a:ext cx="1544638" cy="6905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2DBDB"/>
          </a:solidFill>
          <a:ln w="9525" algn="ctr">
            <a:solidFill>
              <a:srgbClr val="94363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Вспомним теорию…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Стрелка вправо 4"/>
          <p:cNvSpPr/>
          <p:nvPr/>
        </p:nvSpPr>
        <p:spPr>
          <a:xfrm>
            <a:off x="1214414" y="1071546"/>
            <a:ext cx="78581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Стрелка вправо 5"/>
          <p:cNvSpPr/>
          <p:nvPr/>
        </p:nvSpPr>
        <p:spPr>
          <a:xfrm>
            <a:off x="1214414" y="1285860"/>
            <a:ext cx="78581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трелка вправо 6"/>
          <p:cNvSpPr/>
          <p:nvPr/>
        </p:nvSpPr>
        <p:spPr>
          <a:xfrm>
            <a:off x="1214414" y="1500174"/>
            <a:ext cx="785818" cy="1428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142976" y="1785926"/>
            <a:ext cx="785818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Формулировка авторской  позиции - это ответы на вопросы: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Что хотел сказать автор?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Какова была цель его высказывания?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Ради чего он это всё написал?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Как он сам относится к поставленной проблеме? 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Какие мысли, чувства, переживания являются для автора главными, ключевыми?</a:t>
            </a:r>
            <a:b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- Чему учит текст?..</a:t>
            </a:r>
          </a:p>
          <a:p>
            <a:pPr>
              <a:buFontTx/>
              <a:buChar char="-"/>
            </a:pPr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Как автор оценивает описываемую конкретную ситуацию, поступки </a:t>
            </a:r>
          </a:p>
          <a:p>
            <a:r>
              <a:rPr lang="ru-RU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героев? </a:t>
            </a:r>
          </a:p>
          <a:p>
            <a:r>
              <a:rPr lang="ru-RU" sz="2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Black" pitchFamily="34" charset="0"/>
              </a:rPr>
              <a:t>! </a:t>
            </a: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Обратите внимание на слова, художественные приёмы, которые 			       выражают авторское отношение 				       (неодобрение, иронию, осуждение, сочувствие,  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 восхищение), дают отрицательную или</a:t>
            </a:r>
          </a:p>
          <a:p>
            <a:pPr>
              <a:buFontTx/>
              <a:buChar char="-"/>
            </a:pPr>
            <a:r>
              <a:rPr lang="ru-RU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                                положительную оценку описываемым фактам.</a:t>
            </a:r>
          </a:p>
          <a:p>
            <a:r>
              <a:rPr lang="ru-RU" b="1" i="1" u="sng" dirty="0" smtClean="0">
                <a:solidFill>
                  <a:schemeClr val="tx2"/>
                </a:solidFill>
              </a:rPr>
              <a:t/>
            </a:r>
            <a:br>
              <a:rPr lang="ru-RU" b="1" i="1" u="sng" dirty="0" smtClean="0">
                <a:solidFill>
                  <a:schemeClr val="tx2"/>
                </a:solidFill>
              </a:rPr>
            </a:br>
            <a:endParaRPr lang="ru-RU" dirty="0">
              <a:solidFill>
                <a:schemeClr val="tx2"/>
              </a:solidFill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00100" y="5248275"/>
            <a:ext cx="1200150" cy="160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" name="AutoShape 5"/>
          <p:cNvSpPr>
            <a:spLocks noChangeArrowheads="1"/>
          </p:cNvSpPr>
          <p:nvPr/>
        </p:nvSpPr>
        <p:spPr bwMode="auto">
          <a:xfrm>
            <a:off x="1785918" y="4857760"/>
            <a:ext cx="1544638" cy="690562"/>
          </a:xfrm>
          <a:prstGeom prst="wedgeEllipseCallout">
            <a:avLst>
              <a:gd name="adj1" fmla="val -43750"/>
              <a:gd name="adj2" fmla="val 70000"/>
            </a:avLst>
          </a:prstGeom>
          <a:solidFill>
            <a:srgbClr val="F2DBDB"/>
          </a:solidFill>
          <a:ln w="9525" algn="ctr">
            <a:solidFill>
              <a:srgbClr val="943634"/>
            </a:solidFill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632423"/>
                </a:solidFill>
                <a:effectLst/>
                <a:latin typeface="Calibri" pitchFamily="34" charset="0"/>
                <a:cs typeface="Arial" pitchFamily="34" charset="0"/>
              </a:rPr>
              <a:t>Вспомним теорию…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wipe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0"/>
            <a:ext cx="7498080" cy="114300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>
                <a:solidFill>
                  <a:srgbClr val="00B050"/>
                </a:solidFill>
              </a:rPr>
              <a:t>         </a:t>
            </a: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Можно использовать следующие</a:t>
            </a:r>
            <a:b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</a:br>
            <a:r>
              <a:rPr lang="ru-RU" sz="4000" b="1" dirty="0" smtClean="0">
                <a:solidFill>
                  <a:srgbClr val="00B050"/>
                </a:solidFill>
                <a:latin typeface="Monotype Corsiva" pitchFamily="66" charset="0"/>
              </a:rPr>
              <a:t>                       речевые обороты:</a:t>
            </a:r>
            <a:endParaRPr lang="ru-RU" sz="4000" dirty="0">
              <a:latin typeface="Monotype Corsiva" pitchFamily="66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85852" y="142852"/>
            <a:ext cx="500066" cy="1000132"/>
          </a:xfrm>
          <a:prstGeom prst="rect">
            <a:avLst/>
          </a:prstGeom>
          <a:solidFill>
            <a:srgbClr val="990000">
              <a:alpha val="84706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Блок-схема: узел 3"/>
          <p:cNvSpPr/>
          <p:nvPr/>
        </p:nvSpPr>
        <p:spPr>
          <a:xfrm>
            <a:off x="1428728" y="214290"/>
            <a:ext cx="214314" cy="214314"/>
          </a:xfrm>
          <a:prstGeom prst="flowChartConnector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Блок-схема: узел 4"/>
          <p:cNvSpPr/>
          <p:nvPr/>
        </p:nvSpPr>
        <p:spPr>
          <a:xfrm>
            <a:off x="1428728" y="500042"/>
            <a:ext cx="214314" cy="214314"/>
          </a:xfrm>
          <a:prstGeom prst="flowChartConnector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ятно 2 5"/>
          <p:cNvSpPr/>
          <p:nvPr/>
        </p:nvSpPr>
        <p:spPr>
          <a:xfrm rot="2299106">
            <a:off x="1343640" y="775176"/>
            <a:ext cx="428628" cy="413555"/>
          </a:xfrm>
          <a:prstGeom prst="irregularSeal2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000100" y="1500174"/>
            <a:ext cx="8001056" cy="24622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«Автор относится к поднятой проблеме (положительно, отрицательно, неоднозначно, двойственно, скептически, иронически ,с юмором и т.п.)».</a:t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endParaRPr lang="ru-RU" sz="1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  <a:p>
            <a:r>
              <a:rPr lang="ru-RU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ИЛИ:</a:t>
            </a:r>
            <a:r>
              <a:rPr lang="ru-RU" sz="1400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   </a:t>
            </a:r>
          </a:p>
          <a:p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«Автор (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назвать фамилию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) оценивает 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(кого/что?),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иронизирует над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(кем / чем?),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осуждает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(кого / что?),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разделяет мнение …,возражает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(кому / в связи с чем?),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опровергает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(что?),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критикует, обвиняет, разоблачает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(кого?),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отстаивает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(что?),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/>
            </a:r>
            <a:b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</a:b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доказывает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(что?),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убеждает </a:t>
            </a:r>
            <a:r>
              <a:rPr lang="ru-RU" sz="1400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(кого в чем?), </a:t>
            </a: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призывает к…. ,открыто заявляет о своей гражданской позиции… и т.п.».</a:t>
            </a:r>
          </a:p>
          <a:p>
            <a:endParaRPr lang="ru-RU" sz="1400" dirty="0" smtClean="0">
              <a:solidFill>
                <a:schemeClr val="tx2"/>
              </a:solidFill>
              <a:latin typeface="+mj-lt"/>
            </a:endParaRPr>
          </a:p>
          <a:p>
            <a:r>
              <a:rPr lang="ru-RU" sz="1400" b="1" dirty="0" smtClean="0"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И ЕЩЁ:</a:t>
            </a:r>
            <a:endParaRPr lang="ru-RU" sz="1400" b="1" dirty="0">
              <a:solidFill>
                <a:srgbClr val="00B05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34817" name="Rectangle 1"/>
          <p:cNvSpPr>
            <a:spLocks noChangeArrowheads="1"/>
          </p:cNvSpPr>
          <p:nvPr/>
        </p:nvSpPr>
        <p:spPr bwMode="auto">
          <a:xfrm>
            <a:off x="1000100" y="3857628"/>
            <a:ext cx="7858180" cy="2462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Позиция автора особенно отчетливо проявляется в заявлении (высказывании) (можно процитировать)».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«</a:t>
            </a:r>
            <a:r>
              <a:rPr kumimoji="0" lang="ru-RU" sz="1400" b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ea typeface="Times New Roman" pitchFamily="18" charset="0"/>
                <a:cs typeface="Arial" pitchFamily="34" charset="0"/>
              </a:rPr>
              <a:t>Позиция автора становится очевидной, если мы обратим внимание на такую, например, деталь…».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«Автор считает, что…».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kumimoji="0" lang="ru-RU" sz="1400" b="0" u="none" strike="noStrike" cap="none" normalizeH="0" baseline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«Автор глубоко убежден</a:t>
            </a:r>
            <a:r>
              <a:rPr kumimoji="0" lang="ru-RU" sz="1400" b="0" u="none" strike="noStrike" cap="none" normalizeH="0" dirty="0" smtClean="0">
                <a:ln>
                  <a:noFill/>
                </a:ln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в том, что…».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«С автором трудно спорить относительного …».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«Позиция автора сформулирована весьма чётко: …».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baseline="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«Позиция автора такова: …».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r>
              <a:rPr lang="ru-RU" sz="1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«Автор выступает против того, чтобы …».</a:t>
            </a:r>
            <a:endParaRPr lang="ru-RU" sz="1400" baseline="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76200" algn="l"/>
              </a:tabLst>
            </a:pPr>
            <a:endParaRPr kumimoji="0" lang="ru-RU" sz="1400" b="0" u="none" strike="noStrike" cap="none" normalizeH="0" baseline="0" dirty="0" smtClean="0">
              <a:ln>
                <a:noFill/>
              </a:ln>
              <a:solidFill>
                <a:schemeClr val="tx2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 spd="slow">
    <p:split orient="vert"/>
    <p:sndAc>
      <p:stSnd>
        <p:snd r:embed="rId2" name="chimes.wav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1661</TotalTime>
  <Words>614</Words>
  <Application>Microsoft Office PowerPoint</Application>
  <PresentationFormat>Экран (4:3)</PresentationFormat>
  <Paragraphs>116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Солнцестояние</vt:lpstr>
      <vt:lpstr>             Подготовка к написанию сочинения           по прочитанному тексту.             (Задание «С» ЕГЭ)               Прежде чем написать, я задаю себе три                 вопроса: что хочу написать, как                 написать и для чего написать.                        М. Горький. </vt:lpstr>
      <vt:lpstr>          ЦЕЛЬ:   подготовка к написанию сочинения по  прочитанному тексту.  ЗАДАЧИ: - практиковаться в определении темы и проблемы текста; - формировать умение комментировать проблему и авторскую позицию; -учиться аргументировать своё мнение и формулировать заключение работы.  </vt:lpstr>
      <vt:lpstr>         Алгоритм выполнения        работы 1. Определяем тему и называем  проблему      исходного текста.   2. Комментируем   сформулированную проблему.  3.Определяем позицию автора исходного текста.   4.Высказываем собственное мнение и     аргументируем его.  5. Обобщаем сказанное, делаем вывод.</vt:lpstr>
      <vt:lpstr>                     1. Определяем тему и называем  проблему                           исходного текста.  ТЕМА – то, о чем говорится в тексте. ПРОБЛЕМА – это теоретический или практический вопрос, требующий  решения, исследования, который рассматривает автор в этом тексте.  НАПРИМЕР:  Тема – война. Проблема – нравственная оценка  войны.                          СПОСОБЫ ФОРМУЛИРОВАНИЯ ПРОБЛЕМЫ   Проблемный вопрос                                           С помощью существительного в Р.п. : - Почему  люди стали меньше читать?             : Проблема (кого? чего?)  войны, эконо-  -Что формирует личность человека: при-            мики, роли искусства в жизни чело- родные данные, окружение или самовоспи-        века, современного образования,  тание?                  отношения к труду, опасности  компью- -Как СМИ формируют общественное мнение?    терной зависимости, использования в  -Разве одиночество и счастье совместимы?        речи иностранных слов  и т.п. -Когда традиции являются злом?                !  ПРОБЛЕМА  (какая?)                           Сложная, трудная, важная, серьёзная,                                                                                     глубокая, основная, главная, актуальная,         злободневная, острая,  и т.д.    </vt:lpstr>
      <vt:lpstr>                                    Можно использовать следующие                       речевые обороты:   «В своей статье (рассказе, тексте) автор (назвать фамилию) касается вопроса, рассматривает (поднимает, выдвигает на всеобщее обсуждение, затрагивает, обращает внимание читателей на) проблему (говорит о проблеме), (в центре внимания, поле зрения автора проблема…)».  «Статья посвящена рассмотрению (решению) вопроса...».   Можно начать сочинение рядом вопросительных предложений, завершенных стандартной фразой: «Именно над этими вопросами размышляет в своей статье (произведении) автор…»  «Прочитав текст (назвать фамилию) , я ещё раз  убедился, что проблема … была актуальной всегда».  «Проблема, которую хотел показать нам (назвать фамилию) ,    такова: … ».  </vt:lpstr>
      <vt:lpstr>                                                                   2. Комментируем   сформулированную                                     проблему. Комментирование  – это рассуждения, пояснительные и критические замечания о  чем-либо.   Сделать это можно, ответив на след. вопросы: - Как проявляется проблема в жизни? Когда она возникла? С чем связано её возникновение? - Актуальна ли эта проблема в наши дни? - Является ли эта проблема актуальной для всех, или она интересует узкий круг      специалистов, людей с определёнными интересами, относящихся к некой социальной    группе? - Что побудило автора рассмотреть эту проблему? К какой категории относится эта проблема (нравственная, этическая, социальная, экологическая, общественно-политическая, философская, психологическая и т.п.)?  Какова степень ее актуальности? (актуальная, второстепенная, животрепещущая, насущная, давно назревшая, вечная и т. п.) Что дает основание утверждать о ее злободневности?  Насколько освещена эта проблема в литературе (публицистике), кто из авторов касался ее?       </vt:lpstr>
      <vt:lpstr>        Можно использовать следующие                       речевые обороты:</vt:lpstr>
      <vt:lpstr>                3.Определяем позицию автора исходного текста.   Проблема – сложный (проблемный) вопрос, а позиция автора – это:  ответ автора на этот вопрос;  авторская оценка проблемы;  путь решения проблемы.                     </vt:lpstr>
      <vt:lpstr>         Можно использовать следующие                        речевые обороты:</vt:lpstr>
      <vt:lpstr>                            4.Высказываем собственное мнение и                             аргументируем его. ВАШЕ мнение – маленький текст-рассуждение  внутри всего сочинения , который строится по схеме: -тезис (положение, которое надо доказать);  -аргументация (доказательства, доводы);  -вывод (общий итог).   </vt:lpstr>
      <vt:lpstr>           Можно использовать следующие                        речевые обороты:</vt:lpstr>
      <vt:lpstr>    5. Обобщаем сказанное, делаем вывод.       </vt:lpstr>
      <vt:lpstr> Можно использовать следующие                        речевые обороты:</vt:lpstr>
      <vt:lpstr>          ! Когда работа будет готова, проверьте,                         обратите внимание :           - на абзацы и «переходные»предложения;             - нет ли фактических ошибок              :«В рассказе Толстого «Евгений Онегин…»;            - нет ли этических ошибок (некорректное, грубое               обращение, речевая агрессия)            :«Все это ерунда, чушь собачья. Обломов  просто лентяй»;           - нет ли  речевых шибок           :«Они потеряли двух единственных сыновей»;            - на точность выражения ваших мыслей, уместное                 использование средств выразительности. 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Юра</dc:creator>
  <cp:lastModifiedBy>Гость</cp:lastModifiedBy>
  <cp:revision>167</cp:revision>
  <dcterms:created xsi:type="dcterms:W3CDTF">2012-03-12T17:23:07Z</dcterms:created>
  <dcterms:modified xsi:type="dcterms:W3CDTF">2016-11-22T08:53:18Z</dcterms:modified>
</cp:coreProperties>
</file>