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93" r:id="rId18"/>
    <p:sldId id="292" r:id="rId19"/>
    <p:sldId id="300" r:id="rId20"/>
    <p:sldId id="299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39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7"/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12"/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13"/>
          <p:cNvSpPr/>
          <p:nvPr/>
        </p:nvSpPr>
        <p:spPr>
          <a:xfrm>
            <a:off x="4540250" y="352583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303F1-C7E6-48BB-BB04-00AC8E2EB3F9}" type="datetimeFigureOut">
              <a:rPr lang="ru-RU"/>
              <a:pPr>
                <a:defRPr/>
              </a:pPr>
              <a:t>01.03.2019</a:t>
            </a:fld>
            <a:endParaRPr lang="ru-RU"/>
          </a:p>
        </p:txBody>
      </p:sp>
      <p:sp>
        <p:nvSpPr>
          <p:cNvPr id="8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0748F-DE61-428C-912C-AB2A8D0AD5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E90FA-3793-4B24-B03B-A36D5F388E4B}" type="datetimeFigureOut">
              <a:rPr lang="ru-RU"/>
              <a:pPr>
                <a:defRPr/>
              </a:pPr>
              <a:t>01.03.2019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89A92-F9EF-4988-B539-42C7831888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30275D-931A-419B-A204-5464CDC9E00F}" type="datetimeFigureOut">
              <a:rPr lang="ru-RU"/>
              <a:pPr>
                <a:defRPr/>
              </a:pPr>
              <a:t>01.03.2019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44D74-B365-400F-B7A4-06543272FE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7C2EF-D428-406C-9518-DFC1D78815A1}" type="datetimeFigureOut">
              <a:rPr lang="ru-RU"/>
              <a:pPr>
                <a:defRPr/>
              </a:pPr>
              <a:t>01.03.2019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080504-69F3-451B-A92F-8267B24C57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6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20D61-22A8-4B3D-A63E-2392FD9CCA7C}" type="datetimeFigureOut">
              <a:rPr lang="ru-RU"/>
              <a:pPr>
                <a:defRPr/>
              </a:pPr>
              <a:t>01.03.2019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1D3C9-EC18-4AA3-8B04-CBB6862652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2D719-FF25-45E2-A1CD-590B665D49E8}" type="datetimeFigureOut">
              <a:rPr lang="ru-RU"/>
              <a:pPr>
                <a:defRPr/>
              </a:pPr>
              <a:t>01.03.2019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D26DEA-89DE-4D75-BF20-6202E4FE08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9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16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59086-828A-4955-A6E2-5508ECC9E7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012DCE-BD4B-44F4-84A2-282F368A89DE}" type="datetimeFigureOut">
              <a:rPr lang="ru-RU"/>
              <a:pPr>
                <a:defRPr/>
              </a:pPr>
              <a:t>01.03.2019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5E55C-6F9D-483A-8706-8368553E0419}" type="datetimeFigureOut">
              <a:rPr lang="ru-RU"/>
              <a:pPr>
                <a:defRPr/>
              </a:pPr>
              <a:t>01.03.2019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04FD9-11C9-4AEE-B36C-6F37CDA41E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826340-86B0-49E2-97E0-D718C13D008B}" type="datetimeFigureOut">
              <a:rPr lang="ru-RU"/>
              <a:pPr>
                <a:defRPr/>
              </a:pPr>
              <a:t>01.03.2019</a:t>
            </a:fld>
            <a:endParaRPr lang="ru-RU"/>
          </a:p>
        </p:txBody>
      </p:sp>
      <p:sp>
        <p:nvSpPr>
          <p:cNvPr id="3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4405E3-099F-40E2-8A71-B77FFA10B1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96E915-F21D-42EB-8468-D1536C19BC08}" type="datetimeFigureOut">
              <a:rPr lang="ru-RU"/>
              <a:pPr>
                <a:defRPr/>
              </a:pPr>
              <a:t>01.03.2019</a:t>
            </a:fld>
            <a:endParaRPr lang="ru-RU"/>
          </a:p>
        </p:txBody>
      </p:sp>
      <p:sp>
        <p:nvSpPr>
          <p:cNvPr id="6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F9D9BE-0B36-44F8-A2F2-8DAAC088B2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5A7CE-B944-421D-B5FF-CF2B8A9FB396}" type="datetimeFigureOut">
              <a:rPr lang="ru-RU"/>
              <a:pPr>
                <a:defRPr/>
              </a:pPr>
              <a:t>01.03.2019</a:t>
            </a:fld>
            <a:endParaRPr lang="ru-RU"/>
          </a:p>
        </p:txBody>
      </p:sp>
      <p:sp>
        <p:nvSpPr>
          <p:cNvPr id="6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33FDC-A3E4-47A7-BA4F-C7B56DB769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Текст 8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2A77FAC4-F3E8-4930-AFBC-D289068287E7}" type="datetimeFigureOut">
              <a:rPr lang="ru-RU"/>
              <a:pPr>
                <a:defRPr/>
              </a:pPr>
              <a:t>01.03.2019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baseline="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EA40D620-BF1E-4A32-BA0B-C4C8E7A556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74" r:id="rId5"/>
    <p:sldLayoutId id="2147483669" r:id="rId6"/>
    <p:sldLayoutId id="2147483668" r:id="rId7"/>
    <p:sldLayoutId id="2147483675" r:id="rId8"/>
    <p:sldLayoutId id="2147483676" r:id="rId9"/>
    <p:sldLayoutId id="2147483667" r:id="rId10"/>
    <p:sldLayoutId id="214748366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Arial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fontAlgn="base">
        <a:spcBef>
          <a:spcPts val="300"/>
        </a:spcBef>
        <a:spcAft>
          <a:spcPct val="0"/>
        </a:spcAft>
        <a:buClr>
          <a:srgbClr val="B37732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fontAlgn="base">
        <a:spcBef>
          <a:spcPts val="338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3700463"/>
            <a:ext cx="8305800" cy="1960562"/>
          </a:xfr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/>
              <a:t>Иванов Сергей Анатольевич, руководитель Свердловского регионального отделения ОО «Центр гуманной педагогики заместитель директора по НМР  лицея № 3 г. Екатеринбурга,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/>
              <a:t>кандидат педагогических наук</a:t>
            </a:r>
            <a:endParaRPr lang="ru-RU" sz="18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5400" b="1" i="1" smtClean="0">
                <a:latin typeface="Monotype Corsiva" pitchFamily="66" charset="0"/>
              </a:rPr>
              <a:t>Проектная деятельность. Рекомендации для учащихся </a:t>
            </a:r>
            <a:endParaRPr lang="ru-RU" sz="5400" b="1" i="1"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sz="3600" smtClean="0"/>
              <a:t>Адекватность выводов целям и задачам исследования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mtClean="0"/>
              <a:t>Результативность работы</a:t>
            </a:r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sz="3600" smtClean="0"/>
              <a:t>Если тема проекта и полученные результаты отличаются оригинальностью, новизной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mtClean="0"/>
              <a:t>Новизна (оригинальность) тематики и полученных результатов</a:t>
            </a:r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sz="3200" smtClean="0"/>
              <a:t>Наличие фотографий, графиков, диаграмм, таблиц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mtClean="0"/>
              <a:t>Иллюстративность</a:t>
            </a:r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sz="3200" smtClean="0"/>
              <a:t>Связь различных источников информации и областей знаний и ее систематизация в единой концепции проектной работы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mtClean="0"/>
              <a:t>Интегративность</a:t>
            </a:r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sz="3200" smtClean="0"/>
              <a:t>Новые оригинальные идеи и пути решения, с помощью которых автор внёс нечто новое в контекст современной действительности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mtClean="0"/>
              <a:t>Креативность</a:t>
            </a:r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sz="3200" smtClean="0"/>
              <a:t>Распространение результатов и продуктов проектной деятельности на уровне группы людей или социума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mtClean="0"/>
              <a:t>Апробация</a:t>
            </a:r>
            <a:endParaRPr 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sz="3200" smtClean="0"/>
              <a:t>Значимость (востребованность, применимость) результатов исследования на уровне группы людей (класса, школы, друзей, единомышленников) или на уровне социума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mtClean="0"/>
              <a:t>Практическая, социальная значимость</a:t>
            </a:r>
            <a:endParaRPr lang="ru-R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Содержимое 1"/>
          <p:cNvSpPr>
            <a:spLocks noGrp="1"/>
          </p:cNvSpPr>
          <p:nvPr>
            <p:ph idx="1"/>
          </p:nvPr>
        </p:nvSpPr>
        <p:spPr>
          <a:xfrm>
            <a:off x="457200" y="2420938"/>
            <a:ext cx="8229600" cy="3675062"/>
          </a:xfrm>
        </p:spPr>
        <p:txBody>
          <a:bodyPr/>
          <a:lstStyle/>
          <a:p>
            <a:pPr algn="ctr"/>
            <a:r>
              <a:rPr lang="ru-RU" sz="3200" smtClean="0"/>
              <a:t>Видеофильм, видеоролик, макет, модель, изделие, интернет-продукт и др.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512168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smtClean="0"/>
              <a:t>Наличие собственного продукта (помимо печатной работы и презентации)</a:t>
            </a:r>
            <a:endParaRPr lang="ru-RU" sz="36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Логичность, </a:t>
            </a:r>
            <a:r>
              <a:rPr lang="ru-RU" dirty="0" err="1" smtClean="0"/>
              <a:t>выстроенность</a:t>
            </a:r>
            <a:r>
              <a:rPr lang="ru-RU" dirty="0" smtClean="0"/>
              <a:t> выступления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Качество ответов на вопросы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Качество демонстрационного материала (презентации)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Чёткость выводов, обобщающих доклад (выступление)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Свободное владение материалом работы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mtClean="0"/>
              <a:t>Культура выступления</a:t>
            </a:r>
            <a:endParaRPr lang="ru-RU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8296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Типичные ошибки в исследовательских работах школьников</a:t>
            </a:r>
          </a:p>
        </p:txBody>
      </p:sp>
      <p:sp>
        <p:nvSpPr>
          <p:cNvPr id="8195" name="Содержимое 4"/>
          <p:cNvSpPr>
            <a:spLocks noGrp="1"/>
          </p:cNvSpPr>
          <p:nvPr>
            <p:ph idx="1"/>
          </p:nvPr>
        </p:nvSpPr>
        <p:spPr>
          <a:xfrm>
            <a:off x="457200" y="1557338"/>
            <a:ext cx="8229600" cy="4538662"/>
          </a:xfrm>
        </p:spPr>
        <p:txBody>
          <a:bodyPr>
            <a:normAutofit lnSpcReduction="10000"/>
          </a:bodyPr>
          <a:lstStyle/>
          <a:p>
            <a:pPr marL="609600" indent="-609600" fontAlgn="auto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ru-RU" sz="2400" dirty="0" smtClean="0"/>
              <a:t>Неудачный выбор темы исследования</a:t>
            </a:r>
          </a:p>
          <a:p>
            <a:pPr marL="609600" indent="-609600" fontAlgn="auto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ru-RU" sz="2400" dirty="0" smtClean="0"/>
              <a:t>Некорректное название работы</a:t>
            </a:r>
          </a:p>
          <a:p>
            <a:pPr marL="609600" indent="-609600" fontAlgn="auto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ru-RU" sz="2400" dirty="0" smtClean="0"/>
              <a:t>Неправильная формулировка цели и задач исследования</a:t>
            </a:r>
          </a:p>
          <a:p>
            <a:pPr marL="609600" indent="-609600" fontAlgn="auto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ru-RU" sz="2400" dirty="0" smtClean="0"/>
              <a:t>Выполнение работы на единичных индивидах, отсутствие контрольной группы.</a:t>
            </a:r>
          </a:p>
          <a:p>
            <a:pPr marL="609600" indent="-609600" fontAlgn="auto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ru-RU" sz="2400" dirty="0" smtClean="0"/>
              <a:t>Отсутствие статистической обработки результатов.</a:t>
            </a:r>
          </a:p>
          <a:p>
            <a:pPr marL="609600" indent="-609600" fontAlgn="auto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ru-RU" sz="2400" dirty="0" smtClean="0"/>
              <a:t>Отсутствие обсуждения результатов, некорректная интерпретация результатов.</a:t>
            </a:r>
          </a:p>
          <a:p>
            <a:pPr marL="609600" indent="-609600" fontAlgn="auto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ru-RU" sz="2400" dirty="0" smtClean="0"/>
              <a:t>Неграмотная формулировка выводов.</a:t>
            </a:r>
          </a:p>
          <a:p>
            <a:pPr marL="609600" indent="-609600" fontAlgn="auto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ru-RU" sz="2400" dirty="0" smtClean="0"/>
              <a:t>Неправильное оформление списка использованных источников информации</a:t>
            </a:r>
          </a:p>
          <a:p>
            <a:pPr marL="609600" indent="-609600" fontAlgn="auto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ru-RU" sz="2400" dirty="0" smtClean="0"/>
              <a:t>Отсутствие ссылок на источники информации в тексте работы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Может быть обусловлена:</a:t>
            </a:r>
          </a:p>
          <a:p>
            <a:pPr marL="742950" indent="-742950" algn="just" fontAlgn="auto">
              <a:spcAft>
                <a:spcPts val="0"/>
              </a:spcAft>
              <a:buFont typeface="Wingdings 2"/>
              <a:buAutoNum type="arabicPeriod"/>
              <a:defRPr/>
            </a:pPr>
            <a:r>
              <a:rPr lang="ru-RU" sz="3600" dirty="0" smtClean="0"/>
              <a:t>Значимостью для общества</a:t>
            </a:r>
          </a:p>
          <a:p>
            <a:pPr marL="742950" indent="-742950" algn="just" fontAlgn="auto">
              <a:spcAft>
                <a:spcPts val="0"/>
              </a:spcAft>
              <a:buFont typeface="Wingdings 2"/>
              <a:buAutoNum type="arabicPeriod"/>
              <a:defRPr/>
            </a:pPr>
            <a:r>
              <a:rPr lang="ru-RU" sz="3600" dirty="0" smtClean="0"/>
              <a:t>Интересом автора проекта</a:t>
            </a:r>
          </a:p>
          <a:p>
            <a:pPr marL="742950" indent="-742950" algn="just" fontAlgn="auto">
              <a:spcAft>
                <a:spcPts val="0"/>
              </a:spcAft>
              <a:buFont typeface="Wingdings 2"/>
              <a:buAutoNum type="arabicPeriod"/>
              <a:defRPr/>
            </a:pPr>
            <a:r>
              <a:rPr lang="ru-RU" sz="3600" dirty="0" smtClean="0"/>
              <a:t>Новизной исследования</a:t>
            </a:r>
            <a:endParaRPr lang="ru-RU" sz="3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smtClean="0"/>
              <a:t>Актуальность проекта</a:t>
            </a:r>
            <a:endParaRPr lang="ru-RU" b="1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mtClean="0">
                <a:solidFill>
                  <a:schemeClr val="tx1"/>
                </a:solidFill>
              </a:rPr>
              <a:t>Некорректные названия проектов </a:t>
            </a:r>
          </a:p>
        </p:txBody>
      </p:sp>
      <p:sp>
        <p:nvSpPr>
          <p:cNvPr id="32770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smtClean="0"/>
              <a:t>Быстрое питание – скорое заболевание.</a:t>
            </a:r>
          </a:p>
          <a:p>
            <a:r>
              <a:rPr lang="ru-RU" sz="2000" smtClean="0"/>
              <a:t>Курильщик – сам себе могильщик.</a:t>
            </a:r>
          </a:p>
          <a:p>
            <a:r>
              <a:rPr lang="ru-RU" sz="2000" smtClean="0"/>
              <a:t>От жажды умирая над ручьем (фитоиндикация качества воды)</a:t>
            </a:r>
          </a:p>
          <a:p>
            <a:r>
              <a:rPr lang="ru-RU" sz="2000" smtClean="0"/>
              <a:t>Мои сияющие глазки.</a:t>
            </a:r>
          </a:p>
          <a:p>
            <a:r>
              <a:rPr lang="ru-RU" sz="2000" smtClean="0"/>
              <a:t>Заливается звонок – начинается урок</a:t>
            </a:r>
          </a:p>
          <a:p>
            <a:r>
              <a:rPr lang="ru-RU" sz="2000" smtClean="0"/>
              <a:t>Арахис в роток – здоровья лоток</a:t>
            </a:r>
          </a:p>
          <a:p>
            <a:r>
              <a:rPr lang="ru-RU" sz="2000" smtClean="0"/>
              <a:t>Затаился ли свинец?</a:t>
            </a:r>
          </a:p>
          <a:p>
            <a:r>
              <a:rPr lang="ru-RU" sz="2000" smtClean="0"/>
              <a:t>Влияние атомных станций на здоровье человека.</a:t>
            </a:r>
          </a:p>
          <a:p>
            <a:r>
              <a:rPr lang="ru-RU" sz="2000" smtClean="0"/>
              <a:t>Исследование белок Таймыра.</a:t>
            </a:r>
          </a:p>
          <a:p>
            <a:r>
              <a:rPr lang="ru-RU" sz="2000" smtClean="0"/>
              <a:t>Исследование состояния воздуха.</a:t>
            </a:r>
          </a:p>
          <a:p>
            <a:r>
              <a:rPr lang="ru-RU" sz="2000" smtClean="0"/>
              <a:t>Проблемы веса.</a:t>
            </a:r>
          </a:p>
          <a:p>
            <a:endParaRPr lang="ru-RU" sz="200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sz="3200" smtClean="0"/>
              <a:t>Соблюдается, если результат проектной деятельности не очевиден в начале работы.</a:t>
            </a:r>
          </a:p>
          <a:p>
            <a:pPr algn="ctr"/>
            <a:r>
              <a:rPr lang="ru-RU" sz="3200" smtClean="0"/>
              <a:t>Признак исследовательского характера работы – наличие </a:t>
            </a:r>
            <a:r>
              <a:rPr lang="ru-RU" sz="3200" i="1" smtClean="0"/>
              <a:t>гипотезы</a:t>
            </a:r>
            <a:r>
              <a:rPr lang="ru-RU" sz="3200" smtClean="0"/>
              <a:t> проекта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mtClean="0"/>
              <a:t>Исследовательский характер работы</a:t>
            </a:r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sz="3600" smtClean="0"/>
              <a:t>Представленные в работе материалы позволяют сделать вывод об активном участии автора в проведении исследования и подготовке проектной работы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mtClean="0"/>
              <a:t>Самостоятельность работы над проектом</a:t>
            </a:r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sz="3200" smtClean="0"/>
              <a:t>В работе имеются разделы в соответствии с требованиями:</a:t>
            </a:r>
          </a:p>
          <a:p>
            <a:pPr algn="just"/>
            <a:r>
              <a:rPr lang="ru-RU" sz="2800" smtClean="0"/>
              <a:t>Титульный лист</a:t>
            </a:r>
          </a:p>
          <a:p>
            <a:pPr algn="just"/>
            <a:r>
              <a:rPr lang="ru-RU" sz="2800" smtClean="0"/>
              <a:t>Содержание</a:t>
            </a:r>
          </a:p>
          <a:p>
            <a:pPr algn="just"/>
            <a:r>
              <a:rPr lang="ru-RU" sz="2800" smtClean="0"/>
              <a:t>Введение</a:t>
            </a:r>
          </a:p>
          <a:p>
            <a:pPr algn="just"/>
            <a:r>
              <a:rPr lang="ru-RU" sz="2800" smtClean="0"/>
              <a:t>Теоретическая часть</a:t>
            </a:r>
          </a:p>
          <a:p>
            <a:pPr algn="just"/>
            <a:r>
              <a:rPr lang="ru-RU" sz="2800" smtClean="0"/>
              <a:t>Практическая часть</a:t>
            </a:r>
          </a:p>
          <a:p>
            <a:pPr algn="just"/>
            <a:r>
              <a:rPr lang="ru-RU" sz="2800" smtClean="0"/>
              <a:t>Заключение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mtClean="0"/>
              <a:t>Структурированность </a:t>
            </a:r>
            <a:br>
              <a:rPr lang="ru-RU" smtClean="0"/>
            </a:br>
            <a:r>
              <a:rPr lang="ru-RU" smtClean="0"/>
              <a:t>печатного варианта проекта</a:t>
            </a:r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sz="3200" smtClean="0"/>
              <a:t>Наличие обзора источников информации по теме исследования (допускаются Интернет-источники), наличие ссылок на источники, культура цитирования.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mtClean="0"/>
              <a:t>Качество теоретической части исследования</a:t>
            </a:r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sz="3600" smtClean="0"/>
              <a:t>Соблюдение и корректность методики исследования, описание хода и полнота исследования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mtClean="0"/>
              <a:t>Качество практической части исследования</a:t>
            </a:r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sz="3200" smtClean="0"/>
              <a:t>Печатный вариант проекта должен быть оформлен в соответствии с требованиями, иллюстративный материал (рисунки, таблицы, графики, диаграммы) подписан.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mtClean="0"/>
              <a:t>Культура оформления печатного варианта проекта</a:t>
            </a:r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sz="3200" smtClean="0"/>
              <a:t>В работе приветствуется использование информации, выходящей за рамки школьной программы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mtClean="0"/>
              <a:t>Глубина тематики проекта</a:t>
            </a:r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165</TotalTime>
  <Words>478</Words>
  <Application>Microsoft Office PowerPoint</Application>
  <PresentationFormat>Экран (4:3)</PresentationFormat>
  <Paragraphs>78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Бумажная</vt:lpstr>
      <vt:lpstr>Проектная деятельность. Рекомендации для учащихся </vt:lpstr>
      <vt:lpstr>Актуальность проекта</vt:lpstr>
      <vt:lpstr>Исследовательский характер работы</vt:lpstr>
      <vt:lpstr>Самостоятельность работы над проектом</vt:lpstr>
      <vt:lpstr>Структурированность  печатного варианта проекта</vt:lpstr>
      <vt:lpstr>Качество теоретической части исследования</vt:lpstr>
      <vt:lpstr>Качество практической части исследования</vt:lpstr>
      <vt:lpstr>Культура оформления печатного варианта проекта</vt:lpstr>
      <vt:lpstr>Глубина тематики проекта</vt:lpstr>
      <vt:lpstr>Результативность работы</vt:lpstr>
      <vt:lpstr>Новизна (оригинальность) тематики и полученных результатов</vt:lpstr>
      <vt:lpstr>Иллюстративность</vt:lpstr>
      <vt:lpstr>Интегративность</vt:lpstr>
      <vt:lpstr>Креативность</vt:lpstr>
      <vt:lpstr>Апробация</vt:lpstr>
      <vt:lpstr>Практическая, социальная значимость</vt:lpstr>
      <vt:lpstr>Наличие собственного продукта (помимо печатной работы и презентации)</vt:lpstr>
      <vt:lpstr>Культура выступления</vt:lpstr>
      <vt:lpstr>Типичные ошибки в исследовательских работах школьников</vt:lpstr>
      <vt:lpstr>Некорректные названия проектов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Духовный и философский смысл понятия «Учитель»</dc:title>
  <dc:creator>Анатолий</dc:creator>
  <cp:lastModifiedBy>Пользователь Windows</cp:lastModifiedBy>
  <cp:revision>20</cp:revision>
  <dcterms:created xsi:type="dcterms:W3CDTF">2014-01-09T23:26:58Z</dcterms:created>
  <dcterms:modified xsi:type="dcterms:W3CDTF">2019-03-01T06:06:50Z</dcterms:modified>
</cp:coreProperties>
</file>