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3" r:id="rId18"/>
    <p:sldId id="292" r:id="rId19"/>
    <p:sldId id="300" r:id="rId20"/>
    <p:sldId id="299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303F1-C7E6-48BB-BB04-00AC8E2EB3F9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0748F-DE61-428C-912C-AB2A8D0AD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E90FA-3793-4B24-B03B-A36D5F388E4B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9A92-F9EF-4988-B539-42C783188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275D-931A-419B-A204-5464CDC9E00F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4D74-B365-400F-B7A4-06543272F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7C2EF-D428-406C-9518-DFC1D78815A1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0504-69F3-451B-A92F-8267B24C57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0D61-22A8-4B3D-A63E-2392FD9CCA7C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D3C9-EC18-4AA3-8B04-CBB686265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D719-FF25-45E2-A1CD-590B665D49E8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6DEA-89DE-4D75-BF20-6202E4FE0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59086-828A-4955-A6E2-5508ECC9E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2DCE-BD4B-44F4-84A2-282F368A89DE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E55C-6F9D-483A-8706-8368553E0419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4FD9-11C9-4AEE-B36C-6F37CDA41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26340-86B0-49E2-97E0-D718C13D008B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405E3-099F-40E2-8A71-B77FFA10B1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6E915-F21D-42EB-8468-D1536C19BC08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9D9BE-0B36-44F8-A2F2-8DAAC088B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5A7CE-B944-421D-B5FF-CF2B8A9FB396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3FDC-A3E4-47A7-BA4F-C7B56DB76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A77FAC4-F3E8-4930-AFBC-D289068287E7}" type="datetimeFigureOut">
              <a:rPr lang="ru-RU"/>
              <a:pPr>
                <a:defRPr/>
              </a:pPr>
              <a:t>01.03.2019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EA40D620-BF1E-4A32-BA0B-C4C8E7A55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Arial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9605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Иванов Сергей Анатольевич, руководитель Свердловского регионального отделения ОО «Центр гуманной педагогики заместитель директора по НМР  лицея № 3 г. Екатеринбурга,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кандидат педагогических наук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i="1" smtClean="0">
                <a:latin typeface="Monotype Corsiva" pitchFamily="66" charset="0"/>
              </a:rPr>
              <a:t>Проектная деятельность. Рекомендации для учащихся </a:t>
            </a:r>
            <a:endParaRPr lang="ru-RU" sz="5400" b="1" i="1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smtClean="0"/>
              <a:t>Адекватность выводов целям и задачам исследования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Результативность работы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smtClean="0"/>
              <a:t>Если тема проекта и полученные результаты отличаются оригинальностью, новизной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Новизна (оригинальность) тематики и полученных результатов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Наличие фотографий, графиков, диаграмм, таблиц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Иллюстративность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Связь различных источников информации и областей знаний и ее систематизация в единой концепции проектной работы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Интегративность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Новые оригинальные идеи и пути решения, с помощью которых автор внёс нечто новое в контекст современной действительности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Креативность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Распространение результатов и продуктов проектной деятельности на уровне группы людей или социума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Апробация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Значимость (востребованность, применимость) результатов исследования на уровне группы людей (класса, школы, друзей, единомышленников) или на уровне социума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Практическая, социальная значимость</a:t>
            </a:r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1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675062"/>
          </a:xfrm>
        </p:spPr>
        <p:txBody>
          <a:bodyPr/>
          <a:lstStyle/>
          <a:p>
            <a:pPr algn="ctr"/>
            <a:r>
              <a:rPr lang="ru-RU" sz="3200" smtClean="0"/>
              <a:t>Видеофильм, видеоролик, макет, модель, изделие, интернет-продукт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smtClean="0"/>
              <a:t>Наличие собственного продукта (помимо печатной работы и презентации)</a:t>
            </a:r>
            <a:endParaRPr lang="ru-RU" sz="3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Логичность, </a:t>
            </a:r>
            <a:r>
              <a:rPr lang="ru-RU" dirty="0" err="1" smtClean="0"/>
              <a:t>выстроенность</a:t>
            </a:r>
            <a:r>
              <a:rPr lang="ru-RU" dirty="0" smtClean="0"/>
              <a:t> выступления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Качество ответов на вопросы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Качество демонстрационного материала (презентации)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Чёткость выводов, обобщающих доклад (выступление)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Свободное владение материалом работы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Культура выступления</a:t>
            </a:r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829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Типичные ошибки в исследовательских работах школьников</a:t>
            </a:r>
          </a:p>
        </p:txBody>
      </p:sp>
      <p:sp>
        <p:nvSpPr>
          <p:cNvPr id="8195" name="Содержимое 4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>
            <a:normAutofit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Неудачный выбор темы исследования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Некорректное название работы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Неправильная формулировка цели и задач исследования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Выполнение работы на единичных индивидах, отсутствие контрольной группы.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Отсутствие статистической обработки результатов.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Отсутствие обсуждения результатов, некорректная интерпретация результатов.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Неграмотная формулировка выводов.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Неправильное оформление списка использованных источников информации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Отсутствие ссылок на источники информации в тексте работы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Может быть обусловлена:</a:t>
            </a:r>
          </a:p>
          <a:p>
            <a:pPr marL="742950" indent="-7429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600" dirty="0" smtClean="0"/>
              <a:t>Значимостью для общества</a:t>
            </a:r>
          </a:p>
          <a:p>
            <a:pPr marL="742950" indent="-7429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600" dirty="0" smtClean="0"/>
              <a:t>Интересом автора проекта</a:t>
            </a:r>
          </a:p>
          <a:p>
            <a:pPr marL="742950" indent="-742950" algn="just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3600" dirty="0" smtClean="0"/>
              <a:t>Новизной исследования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smtClean="0"/>
              <a:t>Актуальность проекта</a:t>
            </a:r>
            <a:endParaRPr lang="ru-RU" b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1"/>
                </a:solidFill>
              </a:rPr>
              <a:t>Некорректные названия проектов 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Быстрое питание – скорое заболевание.</a:t>
            </a:r>
          </a:p>
          <a:p>
            <a:r>
              <a:rPr lang="ru-RU" sz="2000" smtClean="0"/>
              <a:t>Курильщик – сам себе могильщик.</a:t>
            </a:r>
          </a:p>
          <a:p>
            <a:r>
              <a:rPr lang="ru-RU" sz="2000" smtClean="0"/>
              <a:t>От жажды умирая над ручьем (фитоиндикация качества воды)</a:t>
            </a:r>
          </a:p>
          <a:p>
            <a:r>
              <a:rPr lang="ru-RU" sz="2000" smtClean="0"/>
              <a:t>Мои сияющие глазки.</a:t>
            </a:r>
          </a:p>
          <a:p>
            <a:r>
              <a:rPr lang="ru-RU" sz="2000" smtClean="0"/>
              <a:t>Заливается звонок – начинается урок</a:t>
            </a:r>
          </a:p>
          <a:p>
            <a:r>
              <a:rPr lang="ru-RU" sz="2000" smtClean="0"/>
              <a:t>Арахис в роток – здоровья лоток</a:t>
            </a:r>
          </a:p>
          <a:p>
            <a:r>
              <a:rPr lang="ru-RU" sz="2000" smtClean="0"/>
              <a:t>Затаился ли свинец?</a:t>
            </a:r>
          </a:p>
          <a:p>
            <a:r>
              <a:rPr lang="ru-RU" sz="2000" smtClean="0"/>
              <a:t>Влияние атомных станций на здоровье человека.</a:t>
            </a:r>
          </a:p>
          <a:p>
            <a:r>
              <a:rPr lang="ru-RU" sz="2000" smtClean="0"/>
              <a:t>Исследование белок Таймыра.</a:t>
            </a:r>
          </a:p>
          <a:p>
            <a:r>
              <a:rPr lang="ru-RU" sz="2000" smtClean="0"/>
              <a:t>Исследование состояния воздуха.</a:t>
            </a:r>
          </a:p>
          <a:p>
            <a:r>
              <a:rPr lang="ru-RU" sz="2000" smtClean="0"/>
              <a:t>Проблемы веса.</a:t>
            </a:r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Соблюдается, если результат проектной деятельности не очевиден в начале работы.</a:t>
            </a:r>
          </a:p>
          <a:p>
            <a:pPr algn="ctr"/>
            <a:r>
              <a:rPr lang="ru-RU" sz="3200" smtClean="0"/>
              <a:t>Признак исследовательского характера работы – наличие </a:t>
            </a:r>
            <a:r>
              <a:rPr lang="ru-RU" sz="3200" i="1" smtClean="0"/>
              <a:t>гипотезы</a:t>
            </a:r>
            <a:r>
              <a:rPr lang="ru-RU" sz="3200" smtClean="0"/>
              <a:t> проекта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Исследовательский характер работы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smtClean="0"/>
              <a:t>Представленные в работе материалы позволяют сделать вывод об активном участии автора в проведении исследования и подготовке проектной работы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Самостоятельность работы над проектом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В работе имеются разделы в соответствии с требованиями:</a:t>
            </a:r>
          </a:p>
          <a:p>
            <a:pPr algn="just"/>
            <a:r>
              <a:rPr lang="ru-RU" sz="2800" smtClean="0"/>
              <a:t>Титульный лист</a:t>
            </a:r>
          </a:p>
          <a:p>
            <a:pPr algn="just"/>
            <a:r>
              <a:rPr lang="ru-RU" sz="2800" smtClean="0"/>
              <a:t>Содержание</a:t>
            </a:r>
          </a:p>
          <a:p>
            <a:pPr algn="just"/>
            <a:r>
              <a:rPr lang="ru-RU" sz="2800" smtClean="0"/>
              <a:t>Введение</a:t>
            </a:r>
          </a:p>
          <a:p>
            <a:pPr algn="just"/>
            <a:r>
              <a:rPr lang="ru-RU" sz="2800" smtClean="0"/>
              <a:t>Теоретическая часть</a:t>
            </a:r>
          </a:p>
          <a:p>
            <a:pPr algn="just"/>
            <a:r>
              <a:rPr lang="ru-RU" sz="2800" smtClean="0"/>
              <a:t>Практическая часть</a:t>
            </a:r>
          </a:p>
          <a:p>
            <a:pPr algn="just"/>
            <a:r>
              <a:rPr lang="ru-RU" sz="2800" smtClean="0"/>
              <a:t>Заключение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Структурированность </a:t>
            </a:r>
            <a:br>
              <a:rPr lang="ru-RU" smtClean="0"/>
            </a:br>
            <a:r>
              <a:rPr lang="ru-RU" smtClean="0"/>
              <a:t>печатного варианта проекта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Наличие обзора источников информации по теме исследования (допускаются Интернет-источники), наличие ссылок на источники, культура цитирования.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Качество теоретической части исследования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600" smtClean="0"/>
              <a:t>Соблюдение и корректность методики исследования, описание хода и полнота исследования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Качество практической части исследования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Печатный вариант проекта должен быть оформлен в соответствии с требованиями, иллюстративный материал (рисунки, таблицы, графики, диаграммы) подписан.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Культура оформления печатного варианта проекта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smtClean="0"/>
              <a:t>В работе приветствуется использование информации, выходящей за рамки школьной программы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Глубина тематики проекта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165</TotalTime>
  <Words>478</Words>
  <Application>Microsoft Office PowerPoint</Application>
  <PresentationFormat>Экран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Проектная деятельность. Рекомендации для учащихся </vt:lpstr>
      <vt:lpstr>Актуальность проекта</vt:lpstr>
      <vt:lpstr>Исследовательский характер работы</vt:lpstr>
      <vt:lpstr>Самостоятельность работы над проектом</vt:lpstr>
      <vt:lpstr>Структурированность  печатного варианта проекта</vt:lpstr>
      <vt:lpstr>Качество теоретической части исследования</vt:lpstr>
      <vt:lpstr>Качество практической части исследования</vt:lpstr>
      <vt:lpstr>Культура оформления печатного варианта проекта</vt:lpstr>
      <vt:lpstr>Глубина тематики проекта</vt:lpstr>
      <vt:lpstr>Результативность работы</vt:lpstr>
      <vt:lpstr>Новизна (оригинальность) тематики и полученных результатов</vt:lpstr>
      <vt:lpstr>Иллюстративность</vt:lpstr>
      <vt:lpstr>Интегративность</vt:lpstr>
      <vt:lpstr>Креативность</vt:lpstr>
      <vt:lpstr>Апробация</vt:lpstr>
      <vt:lpstr>Практическая, социальная значимость</vt:lpstr>
      <vt:lpstr>Наличие собственного продукта (помимо печатной работы и презентации)</vt:lpstr>
      <vt:lpstr>Культура выступления</vt:lpstr>
      <vt:lpstr>Типичные ошибки в исследовательских работах школьников</vt:lpstr>
      <vt:lpstr>Некорректные названия проектов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Духовный и философский смысл понятия «Учитель»</dc:title>
  <dc:creator>Анатолий</dc:creator>
  <cp:lastModifiedBy>Пользователь Windows</cp:lastModifiedBy>
  <cp:revision>20</cp:revision>
  <dcterms:created xsi:type="dcterms:W3CDTF">2014-01-09T23:26:58Z</dcterms:created>
  <dcterms:modified xsi:type="dcterms:W3CDTF">2019-03-01T06:06:50Z</dcterms:modified>
</cp:coreProperties>
</file>