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78" r:id="rId4"/>
    <p:sldId id="277" r:id="rId5"/>
    <p:sldId id="297" r:id="rId6"/>
    <p:sldId id="306" r:id="rId7"/>
    <p:sldId id="307" r:id="rId8"/>
    <p:sldId id="303" r:id="rId9"/>
    <p:sldId id="285" r:id="rId10"/>
    <p:sldId id="302" r:id="rId11"/>
    <p:sldId id="298" r:id="rId12"/>
    <p:sldId id="287" r:id="rId13"/>
    <p:sldId id="299" r:id="rId14"/>
    <p:sldId id="292" r:id="rId15"/>
    <p:sldId id="300" r:id="rId16"/>
    <p:sldId id="283" r:id="rId17"/>
    <p:sldId id="294" r:id="rId18"/>
    <p:sldId id="305" r:id="rId19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117" d="100"/>
          <a:sy n="117" d="100"/>
        </p:scale>
        <p:origin x="-108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4620C-D99B-402A-A875-F56B912A47CD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ACED6-EC6F-4A6C-B4D6-1F9F9CE888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32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37B32-828D-4239-9B6A-02690E55ECA9}" type="datetimeFigureOut">
              <a:rPr lang="ru-RU" smtClean="0"/>
              <a:t>02.09.2021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779DB-83BE-4491-A00D-362FF97F0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6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F7BD6-A5DD-46E7-9FD4-B24E555864E7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372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F7BD6-A5DD-46E7-9FD4-B24E555864E7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1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BF7BD6-A5DD-46E7-9FD4-B24E555864E7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73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04BD-705A-4AC2-AD31-F209753F0566}" type="datetime1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9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4991-D0E8-4E98-901A-DA3667CFB55B}" type="datetime1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01816-1527-4894-A158-46162FE5B2A4}" type="datetime1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52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>
            <a:spLocks noGrp="1"/>
          </p:cNvSpPr>
          <p:nvPr>
            <p:ph type="title"/>
          </p:nvPr>
        </p:nvSpPr>
        <p:spPr>
          <a:xfrm>
            <a:off x="914400" y="2125981"/>
            <a:ext cx="10363200" cy="144018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828800" y="3840478"/>
            <a:ext cx="8534400" cy="171450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49209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13032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82745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wo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181334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3FA084-026F-4BC6-8191-4691623D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5803-3EDD-486D-8266-62A566EBC25B}" type="datetime1">
              <a:rPr lang="ru-RU" smtClean="0"/>
              <a:t>02.09.2021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E5C5C71-6860-484C-A148-F27BCC866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329896-CC99-40A4-833D-263D3E64A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74510" y="6571616"/>
            <a:ext cx="218009" cy="215444"/>
          </a:xfrm>
        </p:spPr>
        <p:txBody>
          <a:bodyPr/>
          <a:lstStyle/>
          <a:p>
            <a:fld id="{5A346923-26B5-41E0-89D7-D9BBEED0FA3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106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ochtaBank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001" y="340473"/>
            <a:ext cx="1917282" cy="92349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xfrm>
            <a:off x="11828717" y="6371678"/>
            <a:ext cx="218008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654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3E5E-D94B-4468-A9BB-41FA511CBB11}" type="datetime1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11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6D58E-0526-457E-97AB-992F1C208E5F}" type="datetime1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2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5FD7B-889D-494F-B581-FCDC503851E8}" type="datetime1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889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7B12C-D502-47AA-A223-16C6F9D9C9AD}" type="datetime1">
              <a:rPr lang="ru-RU" smtClean="0"/>
              <a:t>02.09.2021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13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E0C7-29BB-4B13-908B-8B8E07AA98BB}" type="datetime1">
              <a:rPr lang="ru-RU" smtClean="0"/>
              <a:t>02.09.2021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9637D-0075-4C66-BE0A-9D1F83A45CAF}" type="datetime1">
              <a:rPr lang="ru-RU" smtClean="0"/>
              <a:t>02.09.2021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68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87B7-6DB1-43F9-A902-C570FD3C8AB4}" type="datetime1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5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B9C8E-FB76-4BDF-9B30-D0999D7F1658}" type="datetime1">
              <a:rPr lang="ru-RU" smtClean="0"/>
              <a:t>02.09.2021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66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EC193-27AE-4CE7-8A35-5986857F06D5}" type="datetime1">
              <a:rPr lang="ru-RU" smtClean="0"/>
              <a:t>02.09.2021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8B61E-A64F-48FF-A176-21993B44D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9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702069" y="589675"/>
            <a:ext cx="10787859" cy="810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609601" y="1577341"/>
            <a:ext cx="5303521" cy="4526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image1.png" descr="image1.png"/>
          <p:cNvPicPr>
            <a:picLocks noChangeAspect="1"/>
          </p:cNvPicPr>
          <p:nvPr/>
        </p:nvPicPr>
        <p:blipFill>
          <a:blip r:embed="rId8">
            <a:alphaModFix amt="37884"/>
          </a:blip>
          <a:stretch>
            <a:fillRect/>
          </a:stretch>
        </p:blipFill>
        <p:spPr>
          <a:xfrm>
            <a:off x="6197093" y="4082"/>
            <a:ext cx="5994908" cy="684983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>
            <a:spLocks noGrp="1"/>
          </p:cNvSpPr>
          <p:nvPr>
            <p:ph type="sldNum" sz="quarter" idx="2"/>
          </p:nvPr>
        </p:nvSpPr>
        <p:spPr>
          <a:xfrm>
            <a:off x="11836410" y="6552566"/>
            <a:ext cx="218009" cy="21544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400">
                <a:solidFill>
                  <a:srgbClr val="888888"/>
                </a:solidFill>
                <a:latin typeface="+mn-lt"/>
                <a:ea typeface="+mj-ea"/>
                <a:cs typeface="+mj-cs"/>
                <a:sym typeface="Calibri"/>
              </a:defRPr>
            </a:lvl1pPr>
          </a:lstStyle>
          <a:p>
            <a:pPr hangingPunct="0"/>
            <a:fld id="{86CB4B4D-7CA3-9044-876B-883B54F8677D}" type="slidenum">
              <a:rPr lang="ru-RU" kern="0" smtClean="0"/>
              <a:pPr hangingPunct="0"/>
              <a:t>‹#›</a:t>
            </a:fld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39006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ransition spd="med"/>
  <p:hf hdr="0" ftr="0" dt="0"/>
  <p:txStyles>
    <p:titleStyle>
      <a:lvl1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1pPr>
      <a:lvl2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2pPr>
      <a:lvl3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3pPr>
      <a:lvl4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4pPr>
      <a:lvl5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5pPr>
      <a:lvl6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6pPr>
      <a:lvl7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7pPr>
      <a:lvl8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8pPr>
      <a:lvl9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b="0" i="0" u="none" strike="noStrike" cap="none" spc="0" baseline="0">
          <a:ln>
            <a:noFill/>
          </a:ln>
          <a:solidFill>
            <a:srgbClr val="FFFFFF"/>
          </a:solidFill>
          <a:uFillTx/>
          <a:latin typeface="DIN Pro Bold"/>
          <a:ea typeface="DIN Pro Bold"/>
          <a:cs typeface="DIN Pro Bold"/>
          <a:sym typeface="DIN Pro Bold"/>
        </a:defRPr>
      </a:lvl9pPr>
    </p:titleStyle>
    <p:bodyStyle>
      <a:lvl1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17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227214" y="-116469"/>
            <a:ext cx="117375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ПОПУЛЯРИЗАЦИИ КУЛЬТУРНЫХ МЕРОПРИЯТИЙ СРЕДИ МОЛОДЕЖИ «ПУШКИНСКАЯ КАРТА»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5333E30-2259-4973-9F2D-98E85F881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r="1905"/>
          <a:stretch/>
        </p:blipFill>
        <p:spPr>
          <a:xfrm>
            <a:off x="1512915" y="1302328"/>
            <a:ext cx="8828117" cy="54468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81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10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679508" y="345812"/>
            <a:ext cx="812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Культура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536791" y="1215889"/>
            <a:ext cx="962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загрузить приложение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1" y="2785019"/>
            <a:ext cx="3988491" cy="38943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93" y="1086727"/>
            <a:ext cx="2503717" cy="25037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37" y="4099865"/>
            <a:ext cx="2579473" cy="25794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584" y="2253285"/>
            <a:ext cx="2858209" cy="14663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38" y="5647536"/>
            <a:ext cx="2571301" cy="83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8B5C1AF2-B09F-4183-ABF5-0DB9FC115287}"/>
              </a:ext>
            </a:extLst>
          </p:cNvPr>
          <p:cNvSpPr/>
          <p:nvPr/>
        </p:nvSpPr>
        <p:spPr>
          <a:xfrm>
            <a:off x="-119270" y="-12210"/>
            <a:ext cx="12311270" cy="1023701"/>
          </a:xfrm>
          <a:prstGeom prst="rect">
            <a:avLst/>
          </a:prstGeom>
          <a:solidFill>
            <a:srgbClr val="37383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ABBADADA-5C5F-4DB5-BECF-1973EF9E38F1}"/>
              </a:ext>
            </a:extLst>
          </p:cNvPr>
          <p:cNvSpPr/>
          <p:nvPr/>
        </p:nvSpPr>
        <p:spPr>
          <a:xfrm>
            <a:off x="0" y="3733800"/>
            <a:ext cx="12192000" cy="3124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239" y="266744"/>
            <a:ext cx="1117009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t>ПУТЬ ГРАЖДАНИНА ПОСЛЕ УСТАНОВКИ ПРИЛОЖЕНИЯ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427" y="2107587"/>
            <a:ext cx="8649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шаг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Онбординг</a:t>
            </a:r>
            <a:endParaRPr lang="ru-RU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шаг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Ввод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телефона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шаг: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шаг: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Показ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баланса карты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917" y="1321534"/>
            <a:ext cx="2332196" cy="48245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3543" y="1829004"/>
            <a:ext cx="1856943" cy="356623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6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3159097" y="345812"/>
            <a:ext cx="8126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АФИША</a:t>
            </a:r>
            <a:r>
              <a:rPr lang="en-US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spc="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6014953" y="2394975"/>
            <a:ext cx="52708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найти событие </a:t>
            </a:r>
            <a:endParaRPr lang="en-US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приложении?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3" y="237593"/>
            <a:ext cx="2924537" cy="6334023"/>
          </a:xfrm>
          <a:prstGeom prst="rect">
            <a:avLst/>
          </a:prstGeom>
        </p:spPr>
      </p:pic>
      <p:sp>
        <p:nvSpPr>
          <p:cNvPr id="8" name="Стрелка влево 7"/>
          <p:cNvSpPr/>
          <p:nvPr/>
        </p:nvSpPr>
        <p:spPr>
          <a:xfrm>
            <a:off x="3336427" y="2540043"/>
            <a:ext cx="2528913" cy="1296000"/>
          </a:xfrm>
          <a:prstGeom prst="leftArrow">
            <a:avLst/>
          </a:prstGeom>
          <a:noFill/>
          <a:ln w="53975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836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8B5C1AF2-B09F-4183-ABF5-0DB9FC115287}"/>
              </a:ext>
            </a:extLst>
          </p:cNvPr>
          <p:cNvSpPr/>
          <p:nvPr/>
        </p:nvSpPr>
        <p:spPr>
          <a:xfrm>
            <a:off x="-119270" y="-12210"/>
            <a:ext cx="12311270" cy="1023701"/>
          </a:xfrm>
          <a:prstGeom prst="rect">
            <a:avLst/>
          </a:prstGeom>
          <a:solidFill>
            <a:srgbClr val="37383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ABBADADA-5C5F-4DB5-BECF-1973EF9E38F1}"/>
              </a:ext>
            </a:extLst>
          </p:cNvPr>
          <p:cNvSpPr/>
          <p:nvPr/>
        </p:nvSpPr>
        <p:spPr>
          <a:xfrm>
            <a:off x="-119270" y="3733800"/>
            <a:ext cx="12192000" cy="3124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099" y="266744"/>
            <a:ext cx="1142423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t>ПРИЛОЖЕНИЕ.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t> СЧЕТ, ОБЪЕКТ И СПИСОК БИЛЕТОВ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63" t="21982" r="-663" b="5070"/>
          <a:stretch/>
        </p:blipFill>
        <p:spPr>
          <a:xfrm>
            <a:off x="-427383" y="988768"/>
            <a:ext cx="12910931" cy="569032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9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1948135" y="362494"/>
            <a:ext cx="812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Электронный билет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461213" y="964817"/>
            <a:ext cx="441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Билет именной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5" y="2705913"/>
            <a:ext cx="5020813" cy="35546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657" y="1968359"/>
            <a:ext cx="5070626" cy="3680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98" y="3052586"/>
            <a:ext cx="4775368" cy="3519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6363722" y="1164871"/>
            <a:ext cx="63661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(нельзя передавать или покупать другому)</a:t>
            </a:r>
          </a:p>
        </p:txBody>
      </p:sp>
    </p:spTree>
    <p:extLst>
      <p:ext uri="{BB962C8B-B14F-4D97-AF65-F5344CB8AC3E}">
        <p14:creationId xmlns:p14="http://schemas.microsoft.com/office/powerpoint/2010/main" val="23495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8B5C1AF2-B09F-4183-ABF5-0DB9FC115287}"/>
              </a:ext>
            </a:extLst>
          </p:cNvPr>
          <p:cNvSpPr/>
          <p:nvPr/>
        </p:nvSpPr>
        <p:spPr>
          <a:xfrm>
            <a:off x="0" y="-12209"/>
            <a:ext cx="12192000" cy="838200"/>
          </a:xfrm>
          <a:prstGeom prst="rect">
            <a:avLst/>
          </a:prstGeom>
          <a:solidFill>
            <a:srgbClr val="37383B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ABBADADA-5C5F-4DB5-BECF-1973EF9E38F1}"/>
              </a:ext>
            </a:extLst>
          </p:cNvPr>
          <p:cNvSpPr/>
          <p:nvPr/>
        </p:nvSpPr>
        <p:spPr>
          <a:xfrm>
            <a:off x="0" y="3733800"/>
            <a:ext cx="12192000" cy="3124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+mn-ea"/>
              <a:cs typeface="Helvetica"/>
              <a:sym typeface="Helvetic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179" y="137535"/>
            <a:ext cx="1171334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</a:rPr>
              <a:t>КЛИЕНТСКИЙ ПУТЬ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6EC3CD7-B2AA-4D9D-8D24-830D320417B3}"/>
              </a:ext>
            </a:extLst>
          </p:cNvPr>
          <p:cNvSpPr txBox="1"/>
          <p:nvPr/>
        </p:nvSpPr>
        <p:spPr>
          <a:xfrm rot="10800000" flipV="1">
            <a:off x="37808" y="1145946"/>
            <a:ext cx="1426345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КЛИЕНТ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AD8CBDC3-12B2-4C73-82C3-BBED3A0A144F}"/>
              </a:ext>
            </a:extLst>
          </p:cNvPr>
          <p:cNvSpPr txBox="1"/>
          <p:nvPr/>
        </p:nvSpPr>
        <p:spPr>
          <a:xfrm rot="10800000" flipV="1">
            <a:off x="273358" y="1779139"/>
            <a:ext cx="2027163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Регистрируется на портале Госуслуги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и запрашивает оформление «Пушкинской карты»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1039D9F-5167-4959-964F-43B6C4E4F93E}"/>
              </a:ext>
            </a:extLst>
          </p:cNvPr>
          <p:cNvSpPr txBox="1"/>
          <p:nvPr/>
        </p:nvSpPr>
        <p:spPr>
          <a:xfrm rot="10800000" flipV="1">
            <a:off x="2210433" y="1936012"/>
            <a:ext cx="1979502" cy="21082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Идентифицируется через Госуслуги</a:t>
            </a:r>
            <a:br>
              <a:rPr kumimoji="0" lang="ru-RU" sz="1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kumimoji="0" lang="ru-RU" sz="12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В случае отсутствия подтвержденной учётной записи, клиент может обратиться с паспортом в Банк или другое учреждение для подтверждения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227BBAB-DA80-433B-9EAD-2350D8AEDF4B}"/>
              </a:ext>
            </a:extLst>
          </p:cNvPr>
          <p:cNvSpPr txBox="1"/>
          <p:nvPr/>
        </p:nvSpPr>
        <p:spPr>
          <a:xfrm rot="10800000" flipV="1">
            <a:off x="4059191" y="1819938"/>
            <a:ext cx="2081520" cy="2846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Подписывает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документы в электронном виде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на открытие карты и получение «Пушкинской карты» 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фотографируется</a:t>
            </a:r>
          </a:p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Фотография может быть использована при посещении для идентификации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D0C88A39-88E9-45F3-BD67-EEE041F47EDA}"/>
              </a:ext>
            </a:extLst>
          </p:cNvPr>
          <p:cNvSpPr txBox="1"/>
          <p:nvPr/>
        </p:nvSpPr>
        <p:spPr>
          <a:xfrm rot="10800000" flipV="1">
            <a:off x="6276482" y="1822489"/>
            <a:ext cx="2027164" cy="28930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Получает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    виртуальную            «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Пушкинскую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карту»</a:t>
            </a:r>
          </a:p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Карта может быть добавлена в кошелек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Mir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/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Apple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/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Google Pay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.</a:t>
            </a:r>
          </a:p>
          <a:p>
            <a:pPr marL="176213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</a:rPr>
              <a:t>По желанию клиент может получить пластиковую карту.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853CDCC6-1308-4E88-A59D-1CFF31B0D668}"/>
              </a:ext>
            </a:extLst>
          </p:cNvPr>
          <p:cNvSpPr txBox="1"/>
          <p:nvPr/>
        </p:nvSpPr>
        <p:spPr>
          <a:xfrm rot="10800000" flipV="1">
            <a:off x="8376359" y="2084374"/>
            <a:ext cx="1712804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Заходит на портал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Культура.РФ</a:t>
            </a:r>
            <a:r>
              <a:rPr lang="ru-RU" sz="1400" b="1" dirty="0">
                <a:solidFill>
                  <a:srgbClr val="00206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изучает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афишу 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выбирает мероприятие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6ADF135-567D-4ED5-BAD5-A8018B14CCB6}"/>
              </a:ext>
            </a:extLst>
          </p:cNvPr>
          <p:cNvSpPr txBox="1"/>
          <p:nvPr/>
        </p:nvSpPr>
        <p:spPr>
          <a:xfrm rot="10800000" flipV="1">
            <a:off x="10199901" y="2405371"/>
            <a:ext cx="1787052" cy="116954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Покупает билет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на сайте или в кассе театра с использованием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карты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0CB46C-74F8-4BC5-8291-FCA76700CC4A}"/>
              </a:ext>
            </a:extLst>
          </p:cNvPr>
          <p:cNvSpPr txBox="1"/>
          <p:nvPr/>
        </p:nvSpPr>
        <p:spPr>
          <a:xfrm rot="10800000" flipV="1">
            <a:off x="181469" y="4793935"/>
            <a:ext cx="1804447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Проверяет клиента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по информации от Госуслуг на соответствие требованиям по возрасту 14-22 года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16B68DB-5932-4E2B-9377-5F0893420D4D}"/>
              </a:ext>
            </a:extLst>
          </p:cNvPr>
          <p:cNvSpPr txBox="1"/>
          <p:nvPr/>
        </p:nvSpPr>
        <p:spPr>
          <a:xfrm rot="10800000" flipV="1">
            <a:off x="2136839" y="4993288"/>
            <a:ext cx="1864756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Открывает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клиенту «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Пушкинскую карту»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с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установленным лимитом на год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AE7990-EDE5-49C7-AEC1-27BD4D3A58B1}"/>
              </a:ext>
            </a:extLst>
          </p:cNvPr>
          <p:cNvSpPr txBox="1"/>
          <p:nvPr/>
        </p:nvSpPr>
        <p:spPr>
          <a:xfrm rot="10800000" flipV="1">
            <a:off x="4147918" y="4854495"/>
            <a:ext cx="1832112" cy="18158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Устанавливает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на карте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ограничение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 (по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id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терминала) на разрешенные покупки.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  <a:sym typeface="Helvetica"/>
            </a:endParaRP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CAFEC50-E9D2-4706-B177-3D1F10D1D93B}"/>
              </a:ext>
            </a:extLst>
          </p:cNvPr>
          <p:cNvSpPr txBox="1"/>
          <p:nvPr/>
        </p:nvSpPr>
        <p:spPr>
          <a:xfrm rot="10800000" flipV="1">
            <a:off x="6080262" y="4865074"/>
            <a:ext cx="1837384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В момент оплаты билета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уменьшает лимит 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вторизации по карте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4F17EA0-B554-4715-BFC0-301ABD0E8029}"/>
              </a:ext>
            </a:extLst>
          </p:cNvPr>
          <p:cNvSpPr txBox="1"/>
          <p:nvPr/>
        </p:nvSpPr>
        <p:spPr>
          <a:xfrm rot="10800000" flipV="1">
            <a:off x="37808" y="3821387"/>
            <a:ext cx="1426345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БАНК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1F93E9A-C622-41F0-8A69-88BFF4AB1EC0}"/>
              </a:ext>
            </a:extLst>
          </p:cNvPr>
          <p:cNvSpPr/>
          <p:nvPr/>
        </p:nvSpPr>
        <p:spPr>
          <a:xfrm>
            <a:off x="980867" y="1518070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17E6C9C5-3BD0-484F-AE65-E9DC2AE5BFAA}"/>
              </a:ext>
            </a:extLst>
          </p:cNvPr>
          <p:cNvSpPr/>
          <p:nvPr/>
        </p:nvSpPr>
        <p:spPr>
          <a:xfrm>
            <a:off x="2813979" y="1511855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637A63B2-2AE6-4B2F-802D-941DF97A97D1}"/>
              </a:ext>
            </a:extLst>
          </p:cNvPr>
          <p:cNvSpPr/>
          <p:nvPr/>
        </p:nvSpPr>
        <p:spPr>
          <a:xfrm>
            <a:off x="4736285" y="1513865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4E75EAC0-B540-49E8-8BA6-7E0AFB9F79E4}"/>
              </a:ext>
            </a:extLst>
          </p:cNvPr>
          <p:cNvSpPr/>
          <p:nvPr/>
        </p:nvSpPr>
        <p:spPr>
          <a:xfrm>
            <a:off x="6731734" y="1519962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9B4BC9DD-6DE0-4A57-AFB1-E4AF30FE4099}"/>
              </a:ext>
            </a:extLst>
          </p:cNvPr>
          <p:cNvSpPr/>
          <p:nvPr/>
        </p:nvSpPr>
        <p:spPr>
          <a:xfrm>
            <a:off x="8829968" y="1519962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1AA93675-EB0F-4BE8-BF34-3AFF7612EDF4}"/>
              </a:ext>
            </a:extLst>
          </p:cNvPr>
          <p:cNvSpPr/>
          <p:nvPr/>
        </p:nvSpPr>
        <p:spPr>
          <a:xfrm>
            <a:off x="10746075" y="1507352"/>
            <a:ext cx="306073" cy="306073"/>
          </a:xfrm>
          <a:prstGeom prst="ellipse">
            <a:avLst/>
          </a:prstGeom>
          <a:solidFill>
            <a:srgbClr val="FFFFFF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6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D7AD2727-4162-44F3-AFDE-967E4C31600F}"/>
              </a:ext>
            </a:extLst>
          </p:cNvPr>
          <p:cNvSpPr/>
          <p:nvPr/>
        </p:nvSpPr>
        <p:spPr>
          <a:xfrm>
            <a:off x="980867" y="4360528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1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8725FF34-1C9C-4D32-B714-8A6525B7655D}"/>
              </a:ext>
            </a:extLst>
          </p:cNvPr>
          <p:cNvSpPr/>
          <p:nvPr/>
        </p:nvSpPr>
        <p:spPr>
          <a:xfrm>
            <a:off x="2813979" y="4360528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A2548AAD-1CE2-42D4-AF49-12FD4EDF3D98}"/>
              </a:ext>
            </a:extLst>
          </p:cNvPr>
          <p:cNvSpPr/>
          <p:nvPr/>
        </p:nvSpPr>
        <p:spPr>
          <a:xfrm>
            <a:off x="4736285" y="4360528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3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70E46020-8763-46E4-8B86-24A6807C6BCF}"/>
              </a:ext>
            </a:extLst>
          </p:cNvPr>
          <p:cNvSpPr/>
          <p:nvPr/>
        </p:nvSpPr>
        <p:spPr>
          <a:xfrm>
            <a:off x="6727736" y="4359537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00206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FA9BCD12-8D9D-4C30-998C-6E9D06F3AC1D}"/>
              </a:ext>
            </a:extLst>
          </p:cNvPr>
          <p:cNvCxnSpPr>
            <a:stCxn id="10" idx="6"/>
            <a:endCxn id="34" idx="2"/>
          </p:cNvCxnSpPr>
          <p:nvPr/>
        </p:nvCxnSpPr>
        <p:spPr>
          <a:xfrm flipV="1">
            <a:off x="1286940" y="1664892"/>
            <a:ext cx="1527039" cy="6215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xmlns="" id="{5C530578-DE90-4B41-BEDB-B9F2D6668FBE}"/>
              </a:ext>
            </a:extLst>
          </p:cNvPr>
          <p:cNvCxnSpPr>
            <a:cxnSpLocks/>
            <a:stCxn id="34" idx="6"/>
            <a:endCxn id="35" idx="2"/>
          </p:cNvCxnSpPr>
          <p:nvPr/>
        </p:nvCxnSpPr>
        <p:spPr>
          <a:xfrm>
            <a:off x="3120052" y="1664892"/>
            <a:ext cx="1616233" cy="201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9F69E2BB-0297-40CE-BCF4-8C56BCEF1501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>
          <a:xfrm>
            <a:off x="5042358" y="1666902"/>
            <a:ext cx="1689376" cy="6097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B702C4FB-339E-467E-9902-7243F2460D51}"/>
              </a:ext>
            </a:extLst>
          </p:cNvPr>
          <p:cNvCxnSpPr>
            <a:cxnSpLocks/>
            <a:stCxn id="36" idx="6"/>
            <a:endCxn id="38" idx="2"/>
          </p:cNvCxnSpPr>
          <p:nvPr/>
        </p:nvCxnSpPr>
        <p:spPr>
          <a:xfrm>
            <a:off x="7037807" y="1672999"/>
            <a:ext cx="1792161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xmlns="" id="{EF9DE63E-7279-41F1-B6D7-9BEACC7FF4FD}"/>
              </a:ext>
            </a:extLst>
          </p:cNvPr>
          <p:cNvCxnSpPr>
            <a:cxnSpLocks/>
            <a:stCxn id="38" idx="6"/>
            <a:endCxn id="39" idx="2"/>
          </p:cNvCxnSpPr>
          <p:nvPr/>
        </p:nvCxnSpPr>
        <p:spPr>
          <a:xfrm flipV="1">
            <a:off x="9136041" y="1660389"/>
            <a:ext cx="1610034" cy="1261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xmlns="" id="{4FE6BECB-5A20-46F7-B3E8-CC5FB601302E}"/>
              </a:ext>
            </a:extLst>
          </p:cNvPr>
          <p:cNvCxnSpPr>
            <a:cxnSpLocks/>
            <a:stCxn id="41" idx="6"/>
            <a:endCxn id="42" idx="2"/>
          </p:cNvCxnSpPr>
          <p:nvPr/>
        </p:nvCxnSpPr>
        <p:spPr>
          <a:xfrm>
            <a:off x="1286940" y="4513565"/>
            <a:ext cx="1527039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xmlns="" id="{9A9DDB44-EED6-47FA-BF97-848566B53BE8}"/>
              </a:ext>
            </a:extLst>
          </p:cNvPr>
          <p:cNvCxnSpPr>
            <a:cxnSpLocks/>
          </p:cNvCxnSpPr>
          <p:nvPr/>
        </p:nvCxnSpPr>
        <p:spPr>
          <a:xfrm>
            <a:off x="3120052" y="4512572"/>
            <a:ext cx="1616233" cy="0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xmlns="" id="{14A35413-9F34-4C31-A845-33D31F2F1304}"/>
              </a:ext>
            </a:extLst>
          </p:cNvPr>
          <p:cNvCxnSpPr>
            <a:cxnSpLocks/>
            <a:stCxn id="45" idx="6"/>
            <a:endCxn id="50" idx="2"/>
          </p:cNvCxnSpPr>
          <p:nvPr/>
        </p:nvCxnSpPr>
        <p:spPr>
          <a:xfrm flipV="1">
            <a:off x="5042358" y="4512574"/>
            <a:ext cx="1685378" cy="991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xmlns="" id="{14A35413-9F34-4C31-A845-33D31F2F1304}"/>
              </a:ext>
            </a:extLst>
          </p:cNvPr>
          <p:cNvCxnSpPr>
            <a:cxnSpLocks/>
          </p:cNvCxnSpPr>
          <p:nvPr/>
        </p:nvCxnSpPr>
        <p:spPr>
          <a:xfrm flipV="1">
            <a:off x="6998954" y="4514107"/>
            <a:ext cx="1685378" cy="991"/>
          </a:xfrm>
          <a:prstGeom prst="line">
            <a:avLst/>
          </a:prstGeom>
          <a:noFill/>
          <a:ln w="25400" cap="flat">
            <a:solidFill>
              <a:srgbClr val="002060"/>
            </a:solidFill>
            <a:prstDash val="sysDot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9" name="Овал 58">
            <a:extLst>
              <a:ext uri="{FF2B5EF4-FFF2-40B4-BE49-F238E27FC236}">
                <a16:creationId xmlns:a16="http://schemas.microsoft.com/office/drawing/2014/main" xmlns="" id="{70E46020-8763-46E4-8B86-24A6807C6BCF}"/>
              </a:ext>
            </a:extLst>
          </p:cNvPr>
          <p:cNvSpPr/>
          <p:nvPr/>
        </p:nvSpPr>
        <p:spPr>
          <a:xfrm>
            <a:off x="8575632" y="4359536"/>
            <a:ext cx="306073" cy="306073"/>
          </a:xfrm>
          <a:prstGeom prst="ellipse">
            <a:avLst/>
          </a:prstGeom>
          <a:solidFill>
            <a:srgbClr val="002060"/>
          </a:solidFill>
          <a:ln w="25400" cap="flat">
            <a:solidFill>
              <a:srgbClr val="C0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Helvetica"/>
                <a:sym typeface="Helvetica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Helvetica"/>
              <a:sym typeface="Helvetic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9CAFEC50-E9D2-4706-B177-3D1F10D1D93B}"/>
              </a:ext>
            </a:extLst>
          </p:cNvPr>
          <p:cNvSpPr txBox="1"/>
          <p:nvPr/>
        </p:nvSpPr>
        <p:spPr>
          <a:xfrm rot="10800000" flipV="1">
            <a:off x="8541232" y="4733844"/>
            <a:ext cx="1962505" cy="16004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В конце операционного дня</a:t>
            </a:r>
          </a:p>
          <a:p>
            <a:pPr marL="166158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производит взаиморасчеты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t>с учреждениями культуры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59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845" y="542576"/>
            <a:ext cx="2386500" cy="4817988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AD24CC5-444E-4492-B5A3-46253E978C40}"/>
              </a:ext>
            </a:extLst>
          </p:cNvPr>
          <p:cNvGrpSpPr/>
          <p:nvPr/>
        </p:nvGrpSpPr>
        <p:grpSpPr>
          <a:xfrm>
            <a:off x="262466" y="1248630"/>
            <a:ext cx="10065755" cy="4679488"/>
            <a:chOff x="369659" y="84396"/>
            <a:chExt cx="11406421" cy="669314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xmlns="" id="{7E1BFA3D-0411-49DF-8038-2C8D68986D03}"/>
                </a:ext>
              </a:extLst>
            </p:cNvPr>
            <p:cNvGrpSpPr/>
            <p:nvPr/>
          </p:nvGrpSpPr>
          <p:grpSpPr>
            <a:xfrm>
              <a:off x="369659" y="84396"/>
              <a:ext cx="11406421" cy="6693140"/>
              <a:chOff x="369659" y="84396"/>
              <a:chExt cx="11406421" cy="6693140"/>
            </a:xfrm>
          </p:grpSpPr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xmlns="" id="{C38FFE11-A935-4E24-9179-48CD71321C2A}"/>
                  </a:ext>
                </a:extLst>
              </p:cNvPr>
              <p:cNvGrpSpPr/>
              <p:nvPr/>
            </p:nvGrpSpPr>
            <p:grpSpPr>
              <a:xfrm>
                <a:off x="533400" y="600075"/>
                <a:ext cx="11242680" cy="6177461"/>
                <a:chOff x="533400" y="609600"/>
                <a:chExt cx="11242680" cy="6177461"/>
              </a:xfrm>
            </p:grpSpPr>
            <p:pic>
              <p:nvPicPr>
                <p:cNvPr id="16" name="Рисунок 15">
                  <a:extLst>
                    <a:ext uri="{FF2B5EF4-FFF2-40B4-BE49-F238E27FC236}">
                      <a16:creationId xmlns:a16="http://schemas.microsoft.com/office/drawing/2014/main" xmlns="" id="{1FFB6895-2C5A-4DCE-B065-DA0D10A72B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3400" y="838200"/>
                  <a:ext cx="10015888" cy="5653651"/>
                </a:xfrm>
                <a:prstGeom prst="rect">
                  <a:avLst/>
                </a:prstGeom>
              </p:spPr>
            </p:pic>
            <p:pic>
              <p:nvPicPr>
                <p:cNvPr id="17" name="Рисунок 16">
                  <a:extLst>
                    <a:ext uri="{FF2B5EF4-FFF2-40B4-BE49-F238E27FC236}">
                      <a16:creationId xmlns:a16="http://schemas.microsoft.com/office/drawing/2014/main" xmlns="" id="{2E7F0691-5463-4148-9A3F-7F088A95B4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01000" y="914400"/>
                  <a:ext cx="3676650" cy="3724275"/>
                </a:xfrm>
                <a:prstGeom prst="rect">
                  <a:avLst/>
                </a:prstGeom>
              </p:spPr>
            </p:pic>
            <p:sp>
              <p:nvSpPr>
                <p:cNvPr id="18" name="Прямоугольник 17">
                  <a:extLst>
                    <a:ext uri="{FF2B5EF4-FFF2-40B4-BE49-F238E27FC236}">
                      <a16:creationId xmlns:a16="http://schemas.microsoft.com/office/drawing/2014/main" xmlns="" id="{3CF95E54-656D-457A-B607-D5C8DC7C1BFD}"/>
                    </a:ext>
                  </a:extLst>
                </p:cNvPr>
                <p:cNvSpPr/>
                <p:nvPr/>
              </p:nvSpPr>
              <p:spPr>
                <a:xfrm>
                  <a:off x="7902569" y="4252721"/>
                  <a:ext cx="3873511" cy="223913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round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4000" tIns="108000" rIns="144000" bIns="108000" numCol="1" spcCol="38100" rtlCol="0" anchor="ctr">
                  <a:no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sng" strike="noStrike" cap="none" spc="0" normalizeH="0" baseline="0" dirty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  <a:t>Новости проекта</a:t>
                  </a:r>
                  <a:r>
                    <a:rPr lang="ru-RU" sz="1400" b="1" u="sng" dirty="0">
                      <a:solidFill>
                        <a:schemeClr val="bg2">
                          <a:lumMod val="75000"/>
                        </a:schemeClr>
                      </a:solidFill>
                      <a:latin typeface="Century Gothic" panose="020B0502020202020204" pitchFamily="34" charset="0"/>
                      <a:sym typeface="Helvetica"/>
                    </a:rPr>
                    <a:t>:</a:t>
                  </a: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lang="ru-RU" sz="1400" dirty="0">
                    <a:solidFill>
                      <a:srgbClr val="000000"/>
                    </a:solidFill>
                    <a:latin typeface="Century Gothic" panose="020B0502020202020204" pitchFamily="34" charset="0"/>
                    <a:sym typeface="Helvetica"/>
                  </a:endParaRP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0C4B75A6-2793-4138-A3D2-7E5BC6870676}"/>
                    </a:ext>
                  </a:extLst>
                </p:cNvPr>
                <p:cNvSpPr txBox="1"/>
                <p:nvPr/>
              </p:nvSpPr>
              <p:spPr>
                <a:xfrm>
                  <a:off x="710038" y="5432848"/>
                  <a:ext cx="2209800" cy="2616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sng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Купить онлайн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C467DFC1-92E1-4522-AACC-D27EE72F5637}"/>
                    </a:ext>
                  </a:extLst>
                </p:cNvPr>
                <p:cNvSpPr txBox="1"/>
                <p:nvPr/>
              </p:nvSpPr>
              <p:spPr>
                <a:xfrm>
                  <a:off x="3178505" y="5296745"/>
                  <a:ext cx="2209800" cy="43088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Предъявите «Пушкинскую карту» для оплаты на кассе </a:t>
                  </a:r>
                </a:p>
              </p:txBody>
            </p:sp>
            <p:pic>
              <p:nvPicPr>
                <p:cNvPr id="21" name="Picture 2" descr="https://fessl.ru/quizzes/v-njom-russkaya-dusha/img/book.png">
                  <a:extLst>
                    <a:ext uri="{FF2B5EF4-FFF2-40B4-BE49-F238E27FC236}">
                      <a16:creationId xmlns:a16="http://schemas.microsoft.com/office/drawing/2014/main" xmlns="" id="{D47D4C71-4A53-4FF5-AF68-66A0A27B7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609600"/>
                  <a:ext cx="1371600" cy="19200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86ED5C5E-53F2-4589-A2C2-8289A216D4A4}"/>
                    </a:ext>
                  </a:extLst>
                </p:cNvPr>
                <p:cNvSpPr txBox="1"/>
                <p:nvPr/>
              </p:nvSpPr>
              <p:spPr>
                <a:xfrm flipH="1">
                  <a:off x="1838494" y="1268869"/>
                  <a:ext cx="5965646" cy="83099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spc="0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  <a:t>ПУШКИНСК</a:t>
                  </a:r>
                  <a:r>
                    <a:rPr lang="ru-RU" sz="2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entury Gothic" panose="020B0502020202020204" pitchFamily="34" charset="0"/>
                      <a:sym typeface="Helvetica"/>
                    </a:rPr>
                    <a:t>АЯ</a:t>
                  </a:r>
                  <a:r>
                    <a:rPr kumimoji="0" lang="ru-RU" sz="2400" b="1" i="0" u="none" strike="noStrike" cap="none" spc="0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  <a:t> КАРТА – ВАШ БИЛЕТ </a:t>
                  </a:r>
                  <a:br>
                    <a:rPr kumimoji="0" lang="ru-RU" sz="2400" b="1" i="0" u="none" strike="noStrike" cap="none" spc="0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</a:br>
                  <a:r>
                    <a:rPr lang="ru-RU" sz="2400" b="1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Century Gothic" panose="020B0502020202020204" pitchFamily="34" charset="0"/>
                      <a:sym typeface="Helvetica"/>
                    </a:rPr>
                    <a:t>В </a:t>
                  </a:r>
                  <a:r>
                    <a:rPr kumimoji="0" lang="ru-RU" sz="2400" b="1" i="0" u="none" strike="noStrike" cap="none" spc="0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uFillTx/>
                      <a:latin typeface="Century Gothic" panose="020B0502020202020204" pitchFamily="34" charset="0"/>
                      <a:sym typeface="Helvetica"/>
                    </a:rPr>
                    <a:t>МИР РОССИЙСКОЙ КУЛЬТУРЫ!</a:t>
                  </a:r>
                  <a:endParaRPr kumimoji="0" lang="ru-RU" sz="2800" b="1" i="0" u="none" strike="noStrike" cap="none" spc="0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uFillTx/>
                    <a:latin typeface="Century Gothic" panose="020B0502020202020204" pitchFamily="34" charset="0"/>
                    <a:sym typeface="Helvetica"/>
                  </a:endParaRPr>
                </a:p>
              </p:txBody>
            </p:sp>
            <p:grpSp>
              <p:nvGrpSpPr>
                <p:cNvPr id="23" name="Группа 22"/>
                <p:cNvGrpSpPr/>
                <p:nvPr/>
              </p:nvGrpSpPr>
              <p:grpSpPr>
                <a:xfrm>
                  <a:off x="8089063" y="4520543"/>
                  <a:ext cx="3632067" cy="2266518"/>
                  <a:chOff x="1269973" y="1266955"/>
                  <a:chExt cx="2135425" cy="1416579"/>
                </a:xfrm>
              </p:grpSpPr>
              <p:sp>
                <p:nvSpPr>
                  <p:cNvPr id="26" name="Прямоугольник: скругленные углы 4">
                    <a:extLst>
                      <a:ext uri="{FF2B5EF4-FFF2-40B4-BE49-F238E27FC236}">
                        <a16:creationId xmlns:a16="http://schemas.microsoft.com/office/drawing/2014/main" xmlns="" id="{64510177-BC72-49BD-9548-7DC225F00375}"/>
                      </a:ext>
                    </a:extLst>
                  </p:cNvPr>
                  <p:cNvSpPr/>
                  <p:nvPr/>
                </p:nvSpPr>
                <p:spPr>
                  <a:xfrm>
                    <a:off x="1424022" y="1365599"/>
                    <a:ext cx="1981376" cy="1317935"/>
                  </a:xfrm>
                  <a:prstGeom prst="roundRect">
                    <a:avLst>
                      <a:gd name="adj" fmla="val 8176"/>
                    </a:avLst>
                  </a:prstGeom>
                  <a:solidFill>
                    <a:srgbClr val="9C304B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1"/>
                  </a:fontRef>
                </p:style>
                <p:txBody>
                  <a:bodyPr rot="0" spcFirstLastPara="1" vertOverflow="overflow" horzOverflow="overflow" vert="horz" wrap="square" lIns="45718" tIns="45718" rIns="45718" bIns="45718" numCol="1" spcCol="38100" rtlCol="0" anchor="ctr">
                    <a:noAutofit/>
                  </a:bodyPr>
                  <a:lstStyle/>
                  <a:p>
                    <a:pPr marL="166158"/>
                    <a:endParaRPr lang="en-US" sz="13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Прямоугольник: скругленные углы 4">
                    <a:extLst>
                      <a:ext uri="{FF2B5EF4-FFF2-40B4-BE49-F238E27FC236}">
                        <a16:creationId xmlns:a16="http://schemas.microsoft.com/office/drawing/2014/main" xmlns="" id="{64510177-BC72-49BD-9548-7DC225F0037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391498" y="1365737"/>
                    <a:ext cx="2013900" cy="1317796"/>
                  </a:xfrm>
                  <a:prstGeom prst="roundRect">
                    <a:avLst>
                      <a:gd name="adj" fmla="val 6477"/>
                    </a:avLst>
                  </a:prstGeom>
                  <a:gradFill flip="none" rotWithShape="1">
                    <a:gsLst>
                      <a:gs pos="0">
                        <a:schemeClr val="accent4">
                          <a:lumMod val="67000"/>
                          <a:alpha val="0"/>
                        </a:schemeClr>
                      </a:gs>
                      <a:gs pos="100000">
                        <a:schemeClr val="accent4">
                          <a:lumMod val="97000"/>
                          <a:lumOff val="3000"/>
                        </a:schemeClr>
                      </a:gs>
                      <a:gs pos="100000">
                        <a:schemeClr val="accent4">
                          <a:lumMod val="60000"/>
                          <a:lumOff val="40000"/>
                        </a:schemeClr>
                      </a:gs>
                    </a:gsLst>
                    <a:lin ang="0" scaled="1"/>
                    <a:tileRect/>
                  </a:gra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accent1"/>
                  </a:fontRef>
                </p:style>
                <p:txBody>
                  <a:bodyPr rot="0" spcFirstLastPara="1" vertOverflow="overflow" horzOverflow="overflow" vert="horz" wrap="square" lIns="45718" tIns="45718" rIns="45718" bIns="45718" numCol="1" spcCol="38100" rtlCol="0" anchor="ctr">
                    <a:noAutofit/>
                  </a:bodyPr>
                  <a:lstStyle/>
                  <a:p>
                    <a:pPr marL="166158"/>
                    <a:endParaRPr lang="en-US" sz="1300" b="1" dirty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28" name="Picture 2" descr="Александр Сергеевич Пушкин стихи и сказки | Лабиринт">
                    <a:extLst>
                      <a:ext uri="{FF2B5EF4-FFF2-40B4-BE49-F238E27FC236}">
                        <a16:creationId xmlns:a16="http://schemas.microsoft.com/office/drawing/2014/main" xmlns="" id="{38E3A49D-BCBA-43DD-AACD-C555FE332CE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lum bright="70000" contrast="-7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69973" y="1266955"/>
                    <a:ext cx="1159569" cy="121814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424022" y="2310159"/>
                    <a:ext cx="1001460" cy="173123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45718" tIns="45718" rIns="45718" bIns="45718" numCol="1" spcCol="38100" rtlCol="0" anchor="t">
                    <a:spAutoFit/>
                  </a:bodyPr>
                  <a:lstStyle/>
                  <a:p>
                    <a:pPr marL="0" marR="0" indent="0" algn="l" defTabSz="9144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1200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uFillTx/>
                        <a:latin typeface="Century Gothic" panose="020B0502020202020204" pitchFamily="34" charset="0"/>
                        <a:sym typeface="Helvetica"/>
                      </a:rPr>
                      <a:t>ПУШКИНСКАЯ КАРТА</a:t>
                    </a:r>
                  </a:p>
                </p:txBody>
              </p:sp>
            </p:grpSp>
            <p:sp>
              <p:nvSpPr>
                <p:cNvPr id="24" name="TextBox 23"/>
                <p:cNvSpPr txBox="1"/>
                <p:nvPr/>
              </p:nvSpPr>
              <p:spPr>
                <a:xfrm>
                  <a:off x="9601200" y="4878848"/>
                  <a:ext cx="2052419" cy="163121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algn="r" hangingPunct="0"/>
                  <a:r>
                    <a:rPr lang="ru-RU" sz="1250" dirty="0">
                      <a:solidFill>
                        <a:schemeClr val="bg1">
                          <a:lumMod val="85000"/>
                        </a:schemeClr>
                      </a:solidFill>
                      <a:latin typeface="Century Gothic" panose="020B0502020202020204" pitchFamily="34" charset="0"/>
                      <a:sym typeface="Helvetica"/>
                    </a:rPr>
                    <a:t>Если вам от 14 до 22 лет – регистрируйтесь в программе онлайн и получайте возможность бесплатно посещать выставки и спектакли по Вашему выбору!</a:t>
                  </a:r>
                </a:p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250" b="0" i="0" u="none" strike="noStrike" cap="none" spc="0" normalizeH="0" baseline="0" dirty="0">
                    <a:ln>
                      <a:noFill/>
                    </a:ln>
                    <a:solidFill>
                      <a:schemeClr val="bg1">
                        <a:lumMod val="85000"/>
                      </a:schemeClr>
                    </a:solidFill>
                    <a:effectLst/>
                    <a:uFillTx/>
                    <a:sym typeface="Helvetica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xmlns="" id="{4BEF4BEA-DAF3-4177-9956-10A7DD035192}"/>
                    </a:ext>
                  </a:extLst>
                </p:cNvPr>
                <p:cNvSpPr txBox="1"/>
                <p:nvPr/>
              </p:nvSpPr>
              <p:spPr>
                <a:xfrm>
                  <a:off x="5669323" y="5437940"/>
                  <a:ext cx="2209800" cy="26160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8" tIns="45718" rIns="45718" bIns="45718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100" b="0" i="0" u="sng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Купить</a:t>
                  </a:r>
                  <a:r>
                    <a:rPr kumimoji="0" lang="en-US" sz="1100" b="0" i="0" u="sng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 </a:t>
                  </a:r>
                  <a:r>
                    <a:rPr kumimoji="0" lang="ru-RU" sz="1100" b="0" i="0" u="sng" strike="noStrike" cap="none" spc="0" normalizeH="0" baseline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FillTx/>
                      <a:latin typeface="+mn-lt"/>
                      <a:ea typeface="+mn-ea"/>
                      <a:cs typeface="+mn-cs"/>
                      <a:sym typeface="Helvetica"/>
                    </a:rPr>
                    <a:t>на </a:t>
                  </a:r>
                  <a:r>
                    <a:rPr lang="en-US" sz="1100" u="sng" dirty="0">
                      <a:solidFill>
                        <a:srgbClr val="002060"/>
                      </a:solidFill>
                      <a:sym typeface="Helvetica"/>
                    </a:rPr>
                    <a:t>kassir.ru </a:t>
                  </a:r>
                  <a:endParaRPr kumimoji="0" lang="ru-RU" sz="1100" b="0" i="0" u="sng" strike="noStrike" cap="none" spc="0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endParaRPr>
                </a:p>
              </p:txBody>
            </p:sp>
          </p:grpSp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xmlns="" id="{739FFDB8-6EB2-4C0E-A93E-CC8B293190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6556"/>
              <a:stretch/>
            </p:blipFill>
            <p:spPr>
              <a:xfrm>
                <a:off x="369659" y="84396"/>
                <a:ext cx="11312535" cy="672165"/>
              </a:xfrm>
              <a:prstGeom prst="rect">
                <a:avLst/>
              </a:prstGeom>
            </p:spPr>
          </p:pic>
        </p:grp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A832BF44-E75D-43F0-8266-DB30AEEA044F}"/>
                </a:ext>
              </a:extLst>
            </p:cNvPr>
            <p:cNvSpPr/>
            <p:nvPr/>
          </p:nvSpPr>
          <p:spPr>
            <a:xfrm>
              <a:off x="8621695" y="3417599"/>
              <a:ext cx="907003" cy="107616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6DB87150-32A7-430B-8B78-736A2196D650}"/>
                </a:ext>
              </a:extLst>
            </p:cNvPr>
            <p:cNvSpPr/>
            <p:nvPr/>
          </p:nvSpPr>
          <p:spPr>
            <a:xfrm>
              <a:off x="9845733" y="3591960"/>
              <a:ext cx="441267" cy="141840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bg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endParaRP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-542887" y="5928117"/>
            <a:ext cx="13277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СТАРТ ИНФОРМАЦИОННОЙ </a:t>
            </a:r>
            <a:r>
              <a:rPr kumimoji="0" lang="ru-RU" sz="28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КАМПАНИИ на региональном </a:t>
            </a:r>
            <a:r>
              <a:rPr kumimoji="0" lang="ru-RU" sz="2800" b="1" i="0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уровне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baseline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31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августа 2021 года</a:t>
            </a:r>
            <a:endParaRPr kumimoji="0" lang="ru-RU" sz="2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-131234" y="-254207"/>
            <a:ext cx="118491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ПОПУЛЯРИЗАЦИИ КУЛЬТУРНЫХ МЕРОПРИЯТИЙ СРЕДИ МОЛОДЕЖИ «ПУШКИНСКАЯ КАРТА»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17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1" y="2248049"/>
            <a:ext cx="11391069" cy="260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3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187002" y="0"/>
            <a:ext cx="8778094" cy="1938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ПОЛЬЗОВАТЕЛИ ПРОГРАММЫ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граждане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возрасте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14 до 22 лет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5333E30-2259-4973-9F2D-98E85F881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r="1905"/>
          <a:stretch/>
        </p:blipFill>
        <p:spPr>
          <a:xfrm>
            <a:off x="7812157" y="762001"/>
            <a:ext cx="4487333" cy="2716358"/>
          </a:xfrm>
          <a:prstGeom prst="rect">
            <a:avLst/>
          </a:prstGeom>
          <a:effectLst/>
          <a:scene3d>
            <a:camera prst="perspectiveContrastingLeftFacing"/>
            <a:lightRig rig="threePt" dir="t"/>
          </a:scene3d>
        </p:spPr>
      </p:pic>
      <p:sp>
        <p:nvSpPr>
          <p:cNvPr id="2" name="TextBox 1"/>
          <p:cNvSpPr txBox="1"/>
          <p:nvPr/>
        </p:nvSpPr>
        <p:spPr>
          <a:xfrm>
            <a:off x="187002" y="1839371"/>
            <a:ext cx="891724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РЕАЛИЗАЦИИ ПРОГРАММЫ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2021−2023 гг.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старт Программы −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сентября 2021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102" y="3740098"/>
            <a:ext cx="1039438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НОМИНАЛ «ПУШКИНСКОЙ КАРТЫ»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— 3 000 рублей</a:t>
            </a: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5 000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lvl="0" algn="ctr"/>
            <a:r>
              <a:rPr lang="ru-RU" sz="3200" dirty="0" smtClean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3200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5 000 рублей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«Пушкинская карта»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выпускается на основе банковской карты платежной системы «МИР»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326150" y="735955"/>
            <a:ext cx="58589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программы − учреждения культуры</a:t>
            </a:r>
          </a:p>
          <a:p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Театры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Концертные организации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Музеи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Выставочные залы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Культурные центры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5333E30-2259-4973-9F2D-98E85F881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r="1905"/>
          <a:stretch/>
        </p:blipFill>
        <p:spPr>
          <a:xfrm>
            <a:off x="4466182" y="762000"/>
            <a:ext cx="7344817" cy="4446104"/>
          </a:xfrm>
          <a:prstGeom prst="rect">
            <a:avLst/>
          </a:prstGeom>
          <a:effectLst/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9795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4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252229" y="345812"/>
            <a:ext cx="1153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Куда пойти?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0" y="2430687"/>
            <a:ext cx="116394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Уральский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театр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эстрады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детская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филармония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Свердловская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ордена Трудового Красного Знамени государственная академическая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филармония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Уральский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народного искусства имени Е.П.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Родыгина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252229" y="1030531"/>
            <a:ext cx="9116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Екатеринбургский государственный академический театр оперы и балета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Академический театр музыкальной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комедии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государственный академический театр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драмы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Камерный театр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252229" y="4395552"/>
            <a:ext cx="63729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Екатеринбургский музей изобразительных искусств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наивного искусства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Культурно-просветительский центр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«Эрмитаж-Урал»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истории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ЦКиИ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«Верх-Исетский»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9221375" y="52558"/>
            <a:ext cx="2815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lvl="0" algn="ctr">
              <a:defRPr/>
            </a:pPr>
            <a:r>
              <a:rPr kumimoji="0" lang="en-US" sz="1400" b="1" i="0" strike="noStrike" kern="1200" cap="none" spc="6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01.09.2021</a:t>
            </a:r>
            <a:endParaRPr kumimoji="0" lang="ru-RU" sz="14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7101176" y="4740346"/>
            <a:ext cx="4882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балета «Щелкунчик»</a:t>
            </a: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кукол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Екатеринбургский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юного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ЦК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«Урал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295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5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2106666" y="600393"/>
            <a:ext cx="1153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Куда пойти?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0" y="117671"/>
            <a:ext cx="820396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Свердловский областной краеведческий музей им. О.Е.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Клера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истории и археологии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Урала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Художественный музей Эрнста Неизвестного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Музейно-выставочный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«Дом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Поклевских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-Козелл»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Дом-музей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П.И.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Чайковского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памяти представителей Российского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Императорского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Напольная школа в городе Алапаевске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Артинский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исторический музей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Асбестовский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исторический музей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золота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Исторический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города Полевского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Пышминский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 земледелия и крестьянского быта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Сысертский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краеведческий музей 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Туринский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дом-музей декабристов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9221375" y="52558"/>
            <a:ext cx="2815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lvl="0" algn="ctr">
              <a:defRPr/>
            </a:pPr>
            <a:r>
              <a:rPr kumimoji="0" lang="en-US" sz="1400" b="1" i="0" strike="noStrike" kern="1200" cap="none" spc="6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01.09.2021</a:t>
            </a:r>
            <a:endParaRPr kumimoji="0" lang="ru-RU" sz="14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6992172" y="3342865"/>
            <a:ext cx="48823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Нижнетагильская филармония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Нижнетагильский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кукол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Нижнетагильский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драматический театр им. Д.Н.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Мамина-Сибиряка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Молодежный театр (г. Н. Тагил)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7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6</a:t>
            </a:fld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9221375" y="52558"/>
            <a:ext cx="28155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  <a:p>
            <a:pPr lvl="0" algn="ctr">
              <a:defRPr/>
            </a:pPr>
            <a:r>
              <a:rPr kumimoji="0" lang="en-US" sz="1400" b="1" i="0" strike="noStrike" kern="1200" cap="none" spc="60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01.09.2021</a:t>
            </a:r>
            <a:endParaRPr kumimoji="0" lang="ru-RU" sz="14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505914" y="1283664"/>
            <a:ext cx="89628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музыки, драмы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комедии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Новоуральского городского округа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Серовский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драмы им. А.П.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Чехова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Ирбитский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драматический театр имени А.Н.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Островского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252229" y="345812"/>
            <a:ext cx="1153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Куда пойти?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4202099" y="3452623"/>
            <a:ext cx="7672411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Нижнесинячихинский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музей-заповедник деревянного зодчества и народного искусства имени И.Д.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Самойлова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505914" y="4837158"/>
            <a:ext cx="8962826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Краснотурьинский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краеведческий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музей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драмы г.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Каменска-Уральского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679508" y="345812"/>
            <a:ext cx="812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что пойти ?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2047605" y="884421"/>
            <a:ext cx="5192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Афиша событий</a:t>
            </a:r>
            <a:endParaRPr lang="en-US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</a:t>
            </a:r>
            <a:r>
              <a:rPr lang="en-US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clck.ru/XEpgA)</a:t>
            </a:r>
            <a:endParaRPr lang="ru-RU" sz="3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41961"/>
            <a:ext cx="3429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252229" y="6017618"/>
            <a:ext cx="116222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://www.culture.ru/pushkinskaya-karta/afisha/sverdlovskaya-oblast</a:t>
            </a:r>
            <a:endParaRPr kumimoji="0" lang="ru-RU" sz="300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96" y="2356015"/>
            <a:ext cx="6285475" cy="351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E916722-CA25-478D-9727-9AF73F0AD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424450" y="298633"/>
            <a:ext cx="11661533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ДЕЙСТВИЯ ПОЛЬЗОВАТЕЛЯ </a:t>
            </a:r>
          </a:p>
          <a:p>
            <a:pPr marL="166158" lvl="0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ПРОГРАММЫ </a:t>
            </a:r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(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14-22 ЛЕТ)</a:t>
            </a:r>
          </a:p>
          <a:p>
            <a:pPr marL="742950" marR="0" lvl="0" indent="-7429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48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Получение карты</a:t>
            </a:r>
          </a:p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регистрация на портале «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685800" lvl="0" indent="-685800">
              <a:buFontTx/>
              <a:buChar char="-"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 приложения </a:t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Госуслуги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Культура»</a:t>
            </a:r>
          </a:p>
          <a:p>
            <a:pPr lvl="0"/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</a:t>
            </a:r>
            <a:r>
              <a:rPr lang="ru-RU" sz="4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ыбор и покупка билета на мероприятие</a:t>
            </a:r>
          </a:p>
          <a:p>
            <a:pPr lvl="0" defTabSz="914400">
              <a:spcBef>
                <a:spcPts val="600"/>
              </a:spcBef>
              <a:defRPr/>
            </a:pPr>
            <a:r>
              <a:rPr kumimoji="0" lang="ru-RU" sz="4800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 Посещение мероприятия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5333E30-2259-4973-9F2D-98E85F881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" r="1905"/>
          <a:stretch/>
        </p:blipFill>
        <p:spPr>
          <a:xfrm>
            <a:off x="8681653" y="145775"/>
            <a:ext cx="3765450" cy="2279374"/>
          </a:xfrm>
          <a:prstGeom prst="rect">
            <a:avLst/>
          </a:prstGeom>
          <a:effectLst/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78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46923-26B5-41E0-89D7-D9BBEED0FA36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679508" y="345812"/>
            <a:ext cx="8126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spc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GOSUSLUGI.RU</a:t>
            </a:r>
            <a:endParaRPr lang="ru-RU" sz="3600" b="1" spc="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66158" lvl="0" algn="ctr" defTabSz="914400">
              <a:defRPr/>
            </a:pPr>
            <a:r>
              <a:rPr kumimoji="0" lang="ru-RU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i="0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536791" y="1215889"/>
            <a:ext cx="9628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получить подтверждённую </a:t>
            </a:r>
          </a:p>
          <a:p>
            <a:pPr lvl="0">
              <a:defRPr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учётную запись 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Госуслуг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>
              <a:defRPr/>
            </a:pP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https://clck.ru/EwB9S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3600" i="1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00F233-57E2-413C-996F-32EF86C16E7A}"/>
              </a:ext>
            </a:extLst>
          </p:cNvPr>
          <p:cNvSpPr txBox="1"/>
          <p:nvPr/>
        </p:nvSpPr>
        <p:spPr>
          <a:xfrm>
            <a:off x="536791" y="3706050"/>
            <a:ext cx="93235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Подтвердить учётную запись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в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центре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обслуживания</a:t>
            </a:r>
            <a:endParaRPr lang="en-US" sz="4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еречень адресов – </a:t>
            </a:r>
            <a:r>
              <a:rPr lang="en-US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3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://clck.ru/UZdKw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10" y="346824"/>
            <a:ext cx="2819400" cy="2819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110" y="370605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642</Words>
  <Application>Microsoft Office PowerPoint</Application>
  <PresentationFormat>Произвольный</PresentationFormat>
  <Paragraphs>181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Учреждений Культуры в рамках проекта «Пушкинская Карта».</dc:title>
  <dc:creator>Мышакова Елена Олеговна</dc:creator>
  <cp:lastModifiedBy>Прыткова Юлия Владимировна</cp:lastModifiedBy>
  <cp:revision>108</cp:revision>
  <cp:lastPrinted>2021-08-10T06:42:30Z</cp:lastPrinted>
  <dcterms:created xsi:type="dcterms:W3CDTF">2021-07-10T22:30:12Z</dcterms:created>
  <dcterms:modified xsi:type="dcterms:W3CDTF">2021-09-02T13:34:34Z</dcterms:modified>
</cp:coreProperties>
</file>